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6" r:id="rId5"/>
  </p:sldMasterIdLst>
  <p:notesMasterIdLst>
    <p:notesMasterId r:id="rId19"/>
  </p:notesMasterIdLst>
  <p:sldIdLst>
    <p:sldId id="256" r:id="rId6"/>
    <p:sldId id="518" r:id="rId7"/>
    <p:sldId id="475" r:id="rId8"/>
    <p:sldId id="512" r:id="rId9"/>
    <p:sldId id="487" r:id="rId10"/>
    <p:sldId id="490" r:id="rId11"/>
    <p:sldId id="515" r:id="rId12"/>
    <p:sldId id="266" r:id="rId13"/>
    <p:sldId id="513" r:id="rId14"/>
    <p:sldId id="508" r:id="rId15"/>
    <p:sldId id="517" r:id="rId16"/>
    <p:sldId id="510" r:id="rId17"/>
    <p:sldId id="4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AEDB62-07E9-7FA1-EE82-40197FA9E05A}" name="Hannah Davis" initials="HD" userId="Hannah Davi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rmersVoice" initials="F" lastIdx="1" clrIdx="0">
    <p:extLst>
      <p:ext uri="{19B8F6BF-5375-455C-9EA6-DF929625EA0E}">
        <p15:presenceInfo xmlns:p15="http://schemas.microsoft.com/office/powerpoint/2012/main" userId="FarmersVoice" providerId="None"/>
      </p:ext>
    </p:extLst>
  </p:cmAuthor>
  <p:cmAuthor id="2" name="FarmersVoice Radio" initials="FR" lastIdx="8" clrIdx="1">
    <p:extLst>
      <p:ext uri="{19B8F6BF-5375-455C-9EA6-DF929625EA0E}">
        <p15:presenceInfo xmlns:p15="http://schemas.microsoft.com/office/powerpoint/2012/main" userId="FarmersVoice Rad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CE83"/>
    <a:srgbClr val="000000"/>
    <a:srgbClr val="1F5024"/>
    <a:srgbClr val="653021"/>
    <a:srgbClr val="AC451C"/>
    <a:srgbClr val="8B432C"/>
    <a:srgbClr val="CDB434"/>
    <a:srgbClr val="A3C47B"/>
    <a:srgbClr val="D57D3D"/>
    <a:srgbClr val="B0CE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804DC7-325B-480F-A4CF-CE068BD2ED5E}" v="6" dt="2022-06-08T09:35:25.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981" autoAdjust="0"/>
  </p:normalViewPr>
  <p:slideViewPr>
    <p:cSldViewPr snapToGrid="0">
      <p:cViewPr varScale="1">
        <p:scale>
          <a:sx n="58" d="100"/>
          <a:sy n="58" d="100"/>
        </p:scale>
        <p:origin x="17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8F74E-1D70-4CB9-B8E1-D65B0E52EB6E}" type="datetimeFigureOut">
              <a:rPr lang="en-GB" smtClean="0"/>
              <a:t>23/06/2022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24822D-6D1E-4D8D-A322-0FE516D56DA5}" type="slidenum">
              <a:rPr lang="en-GB" smtClean="0"/>
              <a:t>‹#›</a:t>
            </a:fld>
            <a:endParaRPr lang="en-GB"/>
          </a:p>
        </p:txBody>
      </p:sp>
    </p:spTree>
    <p:extLst>
      <p:ext uri="{BB962C8B-B14F-4D97-AF65-F5344CB8AC3E}">
        <p14:creationId xmlns:p14="http://schemas.microsoft.com/office/powerpoint/2010/main" val="1768070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824822D-6D1E-4D8D-A322-0FE516D56DA5}" type="slidenum">
              <a:rPr lang="en-GB" smtClean="0"/>
              <a:t>1</a:t>
            </a:fld>
            <a:endParaRPr lang="en-GB"/>
          </a:p>
        </p:txBody>
      </p:sp>
    </p:spTree>
    <p:extLst>
      <p:ext uri="{BB962C8B-B14F-4D97-AF65-F5344CB8AC3E}">
        <p14:creationId xmlns:p14="http://schemas.microsoft.com/office/powerpoint/2010/main" val="774877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Going forward, LYF would like to see more smallholder farmers and more supply chains benefiting from its FVR approach without LYF being directly involved in the implementation - essentially a kind of ‘open sourcing’.</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so doing, we have just launched the FVR Academy, which is providing a package of support (online training, mentoring, community of practice and start-up grant) for farmer groups, cooperatives and radio stations to enable them to set up their own Farmers Voice Radio programme series, in local language, that address the issues that matter most to the farmers in their communities.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 over the next 3 years we will train 20 farmer organisations to use the Farmers’ Voice Radio approach to raise the voices of coffee producers in their contexts. We estimate the programmes broadcast as a result of the training will reach 3 million smallholders per year living in coffee producing regions and connect them with the knowledge they need to tackle some of the most pressing challenges they are facing. This course will be free to the organisations who need it most BUT of course it isn’t free to deliver. It costs £30,000 per year to run the Farmers Voice Radio Academy- and we need your help!</a:t>
            </a:r>
          </a:p>
          <a:p>
            <a:endParaRPr lang="en-GB" dirty="0"/>
          </a:p>
        </p:txBody>
      </p:sp>
      <p:sp>
        <p:nvSpPr>
          <p:cNvPr id="4" name="Slide Number Placeholder 3"/>
          <p:cNvSpPr>
            <a:spLocks noGrp="1"/>
          </p:cNvSpPr>
          <p:nvPr>
            <p:ph type="sldNum" sz="quarter" idx="5"/>
          </p:nvPr>
        </p:nvSpPr>
        <p:spPr/>
        <p:txBody>
          <a:bodyPr/>
          <a:lstStyle/>
          <a:p>
            <a:fld id="{B824822D-6D1E-4D8D-A322-0FE516D56DA5}" type="slidenum">
              <a:rPr lang="en-GB" smtClean="0"/>
              <a:t>10</a:t>
            </a:fld>
            <a:endParaRPr lang="en-GB"/>
          </a:p>
        </p:txBody>
      </p:sp>
    </p:spTree>
    <p:extLst>
      <p:ext uri="{BB962C8B-B14F-4D97-AF65-F5344CB8AC3E}">
        <p14:creationId xmlns:p14="http://schemas.microsoft.com/office/powerpoint/2010/main" val="3276750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 here’s our big call to action…  We know you have an interest in supporting a sustainable coffee industry that puts smallholder producers at its centre. If you like what you’ve heard, please consider whether you or your business will support our FVR Academy and help to put the power of participatory radio into the hands of millions more farmers. </a:t>
            </a:r>
          </a:p>
          <a:p>
            <a:pPr marL="342900" lvl="0" indent="-342900">
              <a:lnSpc>
                <a:spcPct val="107000"/>
              </a:lnSpc>
              <a:spcAft>
                <a:spcPts val="800"/>
              </a:spcAft>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£25 is the cost of airtime for one 15-minute radio programme produced by an Academy graduate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£50 would cover the costs of one Farmers’ Voice Radio Academy training session and coaching per year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£100 is the cost of holding a farmer programme reference group meeting to record programme content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£1,500 is the cost of training one coffee producer organisation through the Farmers’ Voice Radio Academy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824822D-6D1E-4D8D-A322-0FE516D56DA5}" type="slidenum">
              <a:rPr lang="en-GB" smtClean="0"/>
              <a:t>11</a:t>
            </a:fld>
            <a:endParaRPr lang="en-GB"/>
          </a:p>
        </p:txBody>
      </p:sp>
    </p:spTree>
    <p:extLst>
      <p:ext uri="{BB962C8B-B14F-4D97-AF65-F5344CB8AC3E}">
        <p14:creationId xmlns:p14="http://schemas.microsoft.com/office/powerpoint/2010/main" val="1374384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If you are a coffee roaster, or coffee shop, we want this partnership to benefit your business by creating opportunities to engage your suppliers, staff, clients and customers – so </a:t>
            </a:r>
            <a:r>
              <a:rPr lang="en-GB" sz="1800" dirty="0">
                <a:effectLst/>
                <a:latin typeface="Calibri" panose="020F0502020204030204" pitchFamily="34" charset="0"/>
                <a:ea typeface="Calibri" panose="020F0502020204030204" pitchFamily="34" charset="0"/>
                <a:cs typeface="Times New Roman" panose="02020603050405020304" pitchFamily="18" charset="0"/>
              </a:rPr>
              <a:t>we offer a range of benefits to sponsors that we would love to discuss with you. But also, if you are an individual who simply loves a good cup of coffee, cares about where it comes from and would like to continue to enjoy this everyday luxury into the future, please consider supporting us. </a:t>
            </a:r>
          </a:p>
          <a:p>
            <a:endParaRPr lang="en-GB" dirty="0"/>
          </a:p>
        </p:txBody>
      </p:sp>
      <p:sp>
        <p:nvSpPr>
          <p:cNvPr id="4" name="Slide Number Placeholder 3"/>
          <p:cNvSpPr>
            <a:spLocks noGrp="1"/>
          </p:cNvSpPr>
          <p:nvPr>
            <p:ph type="sldNum" sz="quarter" idx="5"/>
          </p:nvPr>
        </p:nvSpPr>
        <p:spPr/>
        <p:txBody>
          <a:bodyPr/>
          <a:lstStyle/>
          <a:p>
            <a:fld id="{B824822D-6D1E-4D8D-A322-0FE516D56DA5}" type="slidenum">
              <a:rPr lang="en-GB" smtClean="0"/>
              <a:t>12</a:t>
            </a:fld>
            <a:endParaRPr lang="en-GB"/>
          </a:p>
        </p:txBody>
      </p:sp>
    </p:spTree>
    <p:extLst>
      <p:ext uri="{BB962C8B-B14F-4D97-AF65-F5344CB8AC3E}">
        <p14:creationId xmlns:p14="http://schemas.microsoft.com/office/powerpoint/2010/main" val="816901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do get in touch if you would like any more information or to discuss partnership options. Mine and my colleague’s contact details are here- she is also called Hannah! Thank you very much </a:t>
            </a:r>
            <a:r>
              <a:rPr lang="en-GB"/>
              <a:t>for listening.</a:t>
            </a:r>
          </a:p>
        </p:txBody>
      </p:sp>
      <p:sp>
        <p:nvSpPr>
          <p:cNvPr id="4" name="Slide Number Placeholder 3"/>
          <p:cNvSpPr>
            <a:spLocks noGrp="1"/>
          </p:cNvSpPr>
          <p:nvPr>
            <p:ph type="sldNum" sz="quarter" idx="5"/>
          </p:nvPr>
        </p:nvSpPr>
        <p:spPr/>
        <p:txBody>
          <a:bodyPr/>
          <a:lstStyle/>
          <a:p>
            <a:fld id="{B824822D-6D1E-4D8D-A322-0FE516D56DA5}" type="slidenum">
              <a:rPr lang="en-GB" smtClean="0"/>
              <a:t>13</a:t>
            </a:fld>
            <a:endParaRPr lang="en-GB"/>
          </a:p>
        </p:txBody>
      </p:sp>
    </p:spTree>
    <p:extLst>
      <p:ext uri="{BB962C8B-B14F-4D97-AF65-F5344CB8AC3E}">
        <p14:creationId xmlns:p14="http://schemas.microsoft.com/office/powerpoint/2010/main" val="693625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a:spcBef>
                <a:spcPts val="600"/>
              </a:spcBef>
              <a:buFont typeface="Arial" panose="020B0604020202020204" pitchFamily="34" charset="0"/>
              <a:buNone/>
            </a:pPr>
            <a:r>
              <a:rPr lang="en-GB" sz="1200" dirty="0">
                <a:latin typeface="+mn-lt"/>
              </a:rPr>
              <a:t>The LYF is a UK NGO. We were established in 2003 and named after the Scottish fair trade pioneer- Lorna Young, who sadly passed away in the nineties.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200" dirty="0">
                <a:latin typeface="+mn-lt"/>
              </a:rPr>
              <a:t>Our aim is to </a:t>
            </a:r>
            <a:r>
              <a:rPr lang="en-GB" sz="1200" spc="150" dirty="0">
                <a:solidFill>
                  <a:srgbClr val="1F5024"/>
                </a:solidFill>
                <a:latin typeface="Ranchers" panose="020B0903030202050004" pitchFamily="34" charset="0"/>
                <a:ea typeface="Open Sans" panose="020B0606030504020204" pitchFamily="34" charset="0"/>
                <a:cs typeface="Open Sans" panose="020B0606030504020204" pitchFamily="34" charset="0"/>
              </a:rPr>
              <a:t>enable farming communities to access and share the information and knowledge they need to succeed so much of our work focuses on</a:t>
            </a:r>
            <a:r>
              <a:rPr lang="en-GB" sz="1200" dirty="0">
                <a:latin typeface="+mn-lt"/>
              </a:rPr>
              <a:t> improved access to information, more sustainable farming practices and better trading relationships for smallholder farmers</a:t>
            </a:r>
          </a:p>
          <a:p>
            <a:pPr marL="0" indent="0" algn="l">
              <a:spcBef>
                <a:spcPts val="600"/>
              </a:spcBef>
              <a:buFont typeface="Arial" panose="020B0604020202020204" pitchFamily="34" charset="0"/>
              <a:buNone/>
            </a:pPr>
            <a:r>
              <a:rPr lang="en-GB" sz="1200" dirty="0">
                <a:latin typeface="+mn-lt"/>
              </a:rPr>
              <a:t>Our training has been delivered through radio, SMS, farmer field schools and stakeholder platforms and we build the capacity of local institutions to run farmer training and information services, tailored to the needs of smallholders. Over the last 11 years our work has really focussed on the use of participatory radio to connect with and empower smallholder farming communities- and this initiative is called Farmers’ Voice Radio.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4822D-6D1E-4D8D-A322-0FE516D56DA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3663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Farmers’ Voice Radio takes a traditional technology, radio, and uses it in a unique way that enables farming communities to pool their own knowledge with that of agricultural experts and supply chain partners and draw attention to their needs and challenges. Farmers Voice Radio provides an innovative solution to the complex needs faced by smallholder coffee producers.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 highlighted in the slide, the challenges faced by smallholder coffee producers are:</a:t>
            </a:r>
          </a:p>
          <a:p>
            <a:pPr marL="342900" lvl="0" indent="-342900">
              <a:lnSpc>
                <a:spcPct val="107000"/>
              </a:lnSpc>
              <a:spcAft>
                <a:spcPts val="600"/>
              </a:spcAft>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Intensive cultivation, climate change and degraded land are making traditional livelihoods unviable </a:t>
            </a:r>
          </a:p>
          <a:p>
            <a:pPr marL="342900" lvl="0" indent="-342900">
              <a:lnSpc>
                <a:spcPct val="107000"/>
              </a:lnSpc>
              <a:spcAft>
                <a:spcPts val="600"/>
              </a:spcAft>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Poor infrastructure, low education levels and social exclusion (particularly women) prevent access to essential information and services</a:t>
            </a:r>
          </a:p>
          <a:p>
            <a:pPr marL="342900" lvl="0" indent="-342900">
              <a:lnSpc>
                <a:spcPct val="107000"/>
              </a:lnSpc>
              <a:spcAft>
                <a:spcPts val="600"/>
              </a:spcAft>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COVID 19 has disrupted markets and face-to-face service delivery, causing further isolation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LYF has always been about facilitating peer-to-peer knowledge exchange, recognising that farmers themselves have generations of experience of what works and what doesn’t but often lack the means and opportunity to pool these knowledge resources and apply them to new challenges, such as climate change and shifting market interests. In addition, many groups of farmers have historically been excluded from more mainstream agricultural extension activities, such as farmer field schools etc- due to physical, cultural and educational access barriers, such as those living in very remote communities, women, people with disabilities and those with low literacy.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Radio overcomes many of the obstacles farmers can experience in accessing mainstream agricultural extension interventions, such as low literacy, poor infrastructure and traditional gender roles. It is trusted, inclusive and has a wide and rapid reach. Despite the growth of mobile phone connectivity across the world, FM radio is still the most affordable and accessible communications medium in lower income countries.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Radio is particularly effective at reaching women- who can listen at home or at work in the fields (the most basic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nokia</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mobile handsets that people have across rural Africa- pick up FM radio and you often see women working in the fields with their phone tucked into their headscarf!). </a:t>
            </a:r>
            <a:r>
              <a:rPr lang="en-GB" sz="1800" dirty="0">
                <a:effectLst/>
                <a:latin typeface="Calibri" panose="020F0502020204030204" pitchFamily="34" charset="0"/>
                <a:ea typeface="Calibri" panose="020F0502020204030204" pitchFamily="34" charset="0"/>
                <a:cs typeface="Times New Roman" panose="02020603050405020304" pitchFamily="18" charset="0"/>
              </a:rPr>
              <a:t>As you can imagine, radio has also been particularly vital in communicating and connecting with rural communities during the COVID lockdowns and travel restrictions. </a:t>
            </a:r>
          </a:p>
          <a:p>
            <a:endParaRPr lang="en-GB" dirty="0"/>
          </a:p>
        </p:txBody>
      </p:sp>
      <p:sp>
        <p:nvSpPr>
          <p:cNvPr id="4" name="Slide Number Placeholder 3"/>
          <p:cNvSpPr>
            <a:spLocks noGrp="1"/>
          </p:cNvSpPr>
          <p:nvPr>
            <p:ph type="sldNum" sz="quarter" idx="5"/>
          </p:nvPr>
        </p:nvSpPr>
        <p:spPr/>
        <p:txBody>
          <a:bodyPr/>
          <a:lstStyle/>
          <a:p>
            <a:fld id="{B824822D-6D1E-4D8D-A322-0FE516D56DA5}" type="slidenum">
              <a:rPr lang="en-GB" smtClean="0"/>
              <a:t>3</a:t>
            </a:fld>
            <a:endParaRPr lang="en-GB"/>
          </a:p>
        </p:txBody>
      </p:sp>
    </p:spTree>
    <p:extLst>
      <p:ext uri="{BB962C8B-B14F-4D97-AF65-F5344CB8AC3E}">
        <p14:creationId xmlns:p14="http://schemas.microsoft.com/office/powerpoint/2010/main" val="127092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Farmers’ Voice Radio enables farming communities to access and share the information they need to succeed. And it is proven to: </a:t>
            </a:r>
          </a:p>
          <a:p>
            <a:pPr marL="342900" lvl="0" indent="-342900">
              <a:lnSpc>
                <a:spcPct val="107000"/>
              </a:lnSpc>
              <a:spcAft>
                <a:spcPts val="600"/>
              </a:spcAft>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strengthen smallholder supply chains</a:t>
            </a:r>
          </a:p>
          <a:p>
            <a:pPr marL="342900" lvl="0" indent="-342900">
              <a:lnSpc>
                <a:spcPct val="107000"/>
              </a:lnSpc>
              <a:spcAft>
                <a:spcPts val="600"/>
              </a:spcAft>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increase crop yields and quality</a:t>
            </a:r>
          </a:p>
          <a:p>
            <a:pPr marL="342900" lvl="0" indent="-342900">
              <a:lnSpc>
                <a:spcPct val="107000"/>
              </a:lnSpc>
              <a:spcAft>
                <a:spcPts val="600"/>
              </a:spcAft>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improve smallholder access to markets</a:t>
            </a:r>
          </a:p>
          <a:p>
            <a:pPr marL="342900" lvl="0" indent="-342900">
              <a:lnSpc>
                <a:spcPct val="107000"/>
              </a:lnSpc>
              <a:spcAft>
                <a:spcPts val="600"/>
              </a:spcAft>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enhance women’s participation</a:t>
            </a:r>
          </a:p>
          <a:p>
            <a:pPr marL="342900" lvl="0" indent="-342900">
              <a:lnSpc>
                <a:spcPct val="107000"/>
              </a:lnSpc>
              <a:spcAft>
                <a:spcPts val="600"/>
              </a:spcAft>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build climate change resilience</a:t>
            </a:r>
          </a:p>
          <a:p>
            <a:pPr>
              <a:lnSpc>
                <a:spcPct val="107000"/>
              </a:lnSpc>
              <a:spcAft>
                <a:spcPts val="6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a picture from Oromia- from the coffee radio programmes broadcasting from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Jimma</a:t>
            </a:r>
            <a:r>
              <a:rPr lang="en-GB" sz="1800" dirty="0">
                <a:effectLst/>
                <a:latin typeface="Calibri" panose="020F0502020204030204" pitchFamily="34" charset="0"/>
                <a:ea typeface="Calibri" panose="020F0502020204030204" pitchFamily="34" charset="0"/>
                <a:cs typeface="Times New Roman" panose="02020603050405020304" pitchFamily="18" charset="0"/>
              </a:rPr>
              <a:t>. I will tell you more about this shortly.</a:t>
            </a:r>
          </a:p>
          <a:p>
            <a:endParaRPr lang="en-GB" dirty="0"/>
          </a:p>
        </p:txBody>
      </p:sp>
      <p:sp>
        <p:nvSpPr>
          <p:cNvPr id="4" name="Slide Number Placeholder 3"/>
          <p:cNvSpPr>
            <a:spLocks noGrp="1"/>
          </p:cNvSpPr>
          <p:nvPr>
            <p:ph type="sldNum" sz="quarter" idx="5"/>
          </p:nvPr>
        </p:nvSpPr>
        <p:spPr/>
        <p:txBody>
          <a:bodyPr/>
          <a:lstStyle/>
          <a:p>
            <a:fld id="{B824822D-6D1E-4D8D-A322-0FE516D56DA5}" type="slidenum">
              <a:rPr lang="en-GB" smtClean="0"/>
              <a:t>4</a:t>
            </a:fld>
            <a:endParaRPr lang="en-GB"/>
          </a:p>
        </p:txBody>
      </p:sp>
    </p:spTree>
    <p:extLst>
      <p:ext uri="{BB962C8B-B14F-4D97-AF65-F5344CB8AC3E}">
        <p14:creationId xmlns:p14="http://schemas.microsoft.com/office/powerpoint/2010/main" val="681129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Lorna Young Foundation first used radio in a project in Kenya that was focussed on strengthening the resilience to climate change of coffee producers in the Nyeri region. We have further developed, formalized and branded the methodology that you can see on the screen here. FVR centres around a group of farmers, such as a group of men and women coffee producers, who form a Programme Reference Group. This group comes together to discuss their challenges and solutions on the radio. The discussions are aired on local community radio in local language- and listeners are invited to call in and contribute their thoughts and questions. These questions are answered by local experts and stakeholders- building connections between farmers and increasing transparency in the supply chain.</a:t>
            </a:r>
          </a:p>
          <a:p>
            <a:endParaRPr lang="en-US" dirty="0"/>
          </a:p>
        </p:txBody>
      </p:sp>
      <p:sp>
        <p:nvSpPr>
          <p:cNvPr id="4" name="Slide Number Placeholder 3"/>
          <p:cNvSpPr>
            <a:spLocks noGrp="1"/>
          </p:cNvSpPr>
          <p:nvPr>
            <p:ph type="sldNum" sz="quarter" idx="5"/>
          </p:nvPr>
        </p:nvSpPr>
        <p:spPr/>
        <p:txBody>
          <a:bodyPr/>
          <a:lstStyle/>
          <a:p>
            <a:fld id="{B824822D-6D1E-4D8D-A322-0FE516D56DA5}" type="slidenum">
              <a:rPr lang="en-GB" smtClean="0"/>
              <a:t>5</a:t>
            </a:fld>
            <a:endParaRPr lang="en-GB"/>
          </a:p>
        </p:txBody>
      </p:sp>
    </p:spTree>
    <p:extLst>
      <p:ext uri="{BB962C8B-B14F-4D97-AF65-F5344CB8AC3E}">
        <p14:creationId xmlns:p14="http://schemas.microsoft.com/office/powerpoint/2010/main" val="24898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Farmers Voice Radio projects have been implemented in 9 countries with coffee, cocoa, tea and shea producers and non-commodity crops and we have delivered projects focused on coffee producers in Uganda, Ethiopia and more recently in Panama. Here are some of the results…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Kenya, we know that over half a million coffee producers reached- but the actual numbers of listeners were far higher as the programmes were aired on a main Swahili radio station. The coffee exporter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Dormans</a:t>
            </a:r>
            <a:r>
              <a:rPr lang="en-GB" sz="1800" dirty="0">
                <a:effectLst/>
                <a:latin typeface="Calibri" panose="020F0502020204030204" pitchFamily="34" charset="0"/>
                <a:ea typeface="Calibri" panose="020F0502020204030204" pitchFamily="34" charset="0"/>
                <a:cs typeface="Times New Roman" panose="02020603050405020304" pitchFamily="18" charset="0"/>
              </a:rPr>
              <a:t> Coffee was a partner in this project. Other supply chain actors are often partners in our projects (for example we are also working with The Body Shop in a shea butter project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Twinings</a:t>
            </a:r>
            <a:r>
              <a:rPr lang="en-GB" sz="1800" dirty="0">
                <a:effectLst/>
                <a:latin typeface="Calibri" panose="020F0502020204030204" pitchFamily="34" charset="0"/>
                <a:ea typeface="Calibri" panose="020F0502020204030204" pitchFamily="34" charset="0"/>
                <a:cs typeface="Times New Roman" panose="02020603050405020304" pitchFamily="18" charset="0"/>
              </a:rPr>
              <a:t> Tea in a new tea project in Kenya) - for businesses like these, involvement in a FVR project strengthens their communication with suppliers and enhance supply chain transparency, bringing producers closer to the end consumer - something that has been particularly challenging over the last two years due to the COVID-19 lockdowns.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project in Ethiopia is still ongoing, with the Oromia Coffee Farmers Cooperative Union. The recent midterm review was extremely positive- with reported changes in practices such as composting, seed selection and a decrease in children helping in the last harvest. Women particularly reported back very positively about how the radio programmes were presented.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Mount Elgon project in Uganda came to an end a few months ago. This project was developed in partnership with Rainforest Alliance. The evaluation showed improvements to coffee cherry fermentation and drying, and adoption of practices including stumping, soil erosion control and organic growing. The programmes also empowered women farmers in the region- and many reported greater control over coffee income.</a:t>
            </a:r>
          </a:p>
          <a:p>
            <a:pPr marL="291179" indent="-291179" algn="just">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B824822D-6D1E-4D8D-A322-0FE516D56DA5}" type="slidenum">
              <a:rPr lang="en-GB" smtClean="0"/>
              <a:t>6</a:t>
            </a:fld>
            <a:endParaRPr lang="en-GB"/>
          </a:p>
        </p:txBody>
      </p:sp>
    </p:spTree>
    <p:extLst>
      <p:ext uri="{BB962C8B-B14F-4D97-AF65-F5344CB8AC3E}">
        <p14:creationId xmlns:p14="http://schemas.microsoft.com/office/powerpoint/2010/main" val="3399498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But don’t just take it from me… Here is Ester and Agnes, a Programme Reference Group member and a listener from the Mt Elgon coffee region talking about the impact of the radio programmes on their lives.   </a:t>
            </a:r>
          </a:p>
          <a:p>
            <a:endParaRPr lang="en-GB" dirty="0"/>
          </a:p>
        </p:txBody>
      </p:sp>
      <p:sp>
        <p:nvSpPr>
          <p:cNvPr id="4" name="Slide Number Placeholder 3"/>
          <p:cNvSpPr>
            <a:spLocks noGrp="1"/>
          </p:cNvSpPr>
          <p:nvPr>
            <p:ph type="sldNum" sz="quarter" idx="5"/>
          </p:nvPr>
        </p:nvSpPr>
        <p:spPr/>
        <p:txBody>
          <a:bodyPr/>
          <a:lstStyle/>
          <a:p>
            <a:fld id="{B824822D-6D1E-4D8D-A322-0FE516D56DA5}" type="slidenum">
              <a:rPr lang="en-GB" smtClean="0"/>
              <a:t>7</a:t>
            </a:fld>
            <a:endParaRPr lang="en-GB"/>
          </a:p>
        </p:txBody>
      </p:sp>
    </p:spTree>
    <p:extLst>
      <p:ext uri="{BB962C8B-B14F-4D97-AF65-F5344CB8AC3E}">
        <p14:creationId xmlns:p14="http://schemas.microsoft.com/office/powerpoint/2010/main" val="3382870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Only use if the video doesn’t work</a:t>
            </a:r>
            <a:r>
              <a:rPr lang="en-GB" sz="1800" dirty="0">
                <a:effectLst/>
                <a:latin typeface="Calibri" panose="020F0502020204030204" pitchFamily="34" charset="0"/>
                <a:ea typeface="Calibri" panose="020F0502020204030204" pitchFamily="34" charset="0"/>
                <a:cs typeface="Times New Roman" panose="02020603050405020304" pitchFamily="18" charset="0"/>
              </a:rPr>
              <a:t>. Read the quote out from Esther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Chelangat</a:t>
            </a:r>
            <a:r>
              <a:rPr lang="en-GB" sz="1800" dirty="0">
                <a:effectLst/>
                <a:latin typeface="Calibri" panose="020F0502020204030204" pitchFamily="34" charset="0"/>
                <a:ea typeface="Calibri" panose="020F0502020204030204" pitchFamily="34" charset="0"/>
                <a:cs typeface="Times New Roman" panose="02020603050405020304" pitchFamily="18" charset="0"/>
              </a:rPr>
              <a:t>, MEACCE farmer and Listener Group member:</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”[Farmers’ Voice Radio] has enabled me become more knowledgeable and made me responsible for others to learn from. That is why I take the group discussions and listening to the radio very [seriously] because as a listener group member I am supposed to pass on the information to other community members. We need to be more informed so that we teach others and when they ask us, we are able to answer</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824822D-6D1E-4D8D-A322-0FE516D56DA5}" type="slidenum">
              <a:rPr lang="en-GB" smtClean="0"/>
              <a:t>8</a:t>
            </a:fld>
            <a:endParaRPr lang="en-GB"/>
          </a:p>
        </p:txBody>
      </p:sp>
    </p:spTree>
    <p:extLst>
      <p:ext uri="{BB962C8B-B14F-4D97-AF65-F5344CB8AC3E}">
        <p14:creationId xmlns:p14="http://schemas.microsoft.com/office/powerpoint/2010/main" val="3732087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Picture of the Listeners of the radio programmes in Mount Elgon in Uganda</a:t>
            </a:r>
          </a:p>
          <a:p>
            <a:endParaRPr lang="en-GB" dirty="0"/>
          </a:p>
        </p:txBody>
      </p:sp>
      <p:sp>
        <p:nvSpPr>
          <p:cNvPr id="4" name="Slide Number Placeholder 3"/>
          <p:cNvSpPr>
            <a:spLocks noGrp="1"/>
          </p:cNvSpPr>
          <p:nvPr>
            <p:ph type="sldNum" sz="quarter" idx="5"/>
          </p:nvPr>
        </p:nvSpPr>
        <p:spPr/>
        <p:txBody>
          <a:bodyPr/>
          <a:lstStyle/>
          <a:p>
            <a:fld id="{B824822D-6D1E-4D8D-A322-0FE516D56DA5}" type="slidenum">
              <a:rPr lang="en-GB" smtClean="0"/>
              <a:t>9</a:t>
            </a:fld>
            <a:endParaRPr lang="en-GB"/>
          </a:p>
        </p:txBody>
      </p:sp>
    </p:spTree>
    <p:extLst>
      <p:ext uri="{BB962C8B-B14F-4D97-AF65-F5344CB8AC3E}">
        <p14:creationId xmlns:p14="http://schemas.microsoft.com/office/powerpoint/2010/main" val="302146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36B730-82DD-124F-807F-FC5274FB5762}"/>
              </a:ext>
            </a:extLst>
          </p:cNvPr>
          <p:cNvSpPr/>
          <p:nvPr userDrawn="1"/>
        </p:nvSpPr>
        <p:spPr>
          <a:xfrm>
            <a:off x="0" y="0"/>
            <a:ext cx="12192000" cy="6858000"/>
          </a:xfrm>
          <a:prstGeom prst="rect">
            <a:avLst/>
          </a:prstGeom>
          <a:solidFill>
            <a:srgbClr val="CD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E9774933-FACF-41C8-BFD1-A073A77FBB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5671" y="898149"/>
            <a:ext cx="5540657" cy="5061701"/>
          </a:xfrm>
          <a:prstGeom prst="rect">
            <a:avLst/>
          </a:prstGeom>
        </p:spPr>
      </p:pic>
    </p:spTree>
    <p:extLst>
      <p:ext uri="{BB962C8B-B14F-4D97-AF65-F5344CB8AC3E}">
        <p14:creationId xmlns:p14="http://schemas.microsoft.com/office/powerpoint/2010/main" val="1139554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E2F2-2D33-384A-9A5E-3D1BF2C016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4F9119-B5B1-3F43-ACAD-80054E5924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9C907C-9230-C64D-A8B4-797701ECE4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5275C4-3154-7B45-9CC1-CE35DEB99982}"/>
              </a:ext>
            </a:extLst>
          </p:cNvPr>
          <p:cNvSpPr>
            <a:spLocks noGrp="1"/>
          </p:cNvSpPr>
          <p:nvPr>
            <p:ph type="dt" sz="half" idx="10"/>
          </p:nvPr>
        </p:nvSpPr>
        <p:spPr/>
        <p:txBody>
          <a:bodyPr/>
          <a:lstStyle/>
          <a:p>
            <a:fld id="{A934ED8E-284F-7040-AD0A-FC7A2F34A749}" type="datetimeFigureOut">
              <a:rPr lang="en-US" smtClean="0"/>
              <a:t>6/23/2022</a:t>
            </a:fld>
            <a:endParaRPr lang="en-US"/>
          </a:p>
        </p:txBody>
      </p:sp>
      <p:sp>
        <p:nvSpPr>
          <p:cNvPr id="6" name="Footer Placeholder 5">
            <a:extLst>
              <a:ext uri="{FF2B5EF4-FFF2-40B4-BE49-F238E27FC236}">
                <a16:creationId xmlns:a16="http://schemas.microsoft.com/office/drawing/2014/main" id="{5C886B73-F1F1-8548-81C9-4E126AAC0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4D86F3-3EB7-4C4F-B35C-1F60014AB48C}"/>
              </a:ext>
            </a:extLst>
          </p:cNvPr>
          <p:cNvSpPr>
            <a:spLocks noGrp="1"/>
          </p:cNvSpPr>
          <p:nvPr>
            <p:ph type="sldNum" sz="quarter" idx="12"/>
          </p:nvPr>
        </p:nvSpPr>
        <p:spPr/>
        <p:txBody>
          <a:bodyPr/>
          <a:lstStyle/>
          <a:p>
            <a:fld id="{DA563DBE-5B12-F046-9E35-6FDB3E98BF8A}" type="slidenum">
              <a:rPr lang="en-US" smtClean="0"/>
              <a:t>‹#›</a:t>
            </a:fld>
            <a:endParaRPr lang="en-US"/>
          </a:p>
        </p:txBody>
      </p:sp>
    </p:spTree>
    <p:extLst>
      <p:ext uri="{BB962C8B-B14F-4D97-AF65-F5344CB8AC3E}">
        <p14:creationId xmlns:p14="http://schemas.microsoft.com/office/powerpoint/2010/main" val="777555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DC056-72CD-D84F-BC38-F575183EEE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75D4AF-C014-E746-9541-D05999C45E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5CF61B-E497-E045-B6B7-460B195ABC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A76267-09A0-574D-B5D9-1A129FEACB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2CF99B-4B25-494A-89C8-8E3FBA8E79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FF1065-5649-5241-9304-B01A7C06A87D}"/>
              </a:ext>
            </a:extLst>
          </p:cNvPr>
          <p:cNvSpPr>
            <a:spLocks noGrp="1"/>
          </p:cNvSpPr>
          <p:nvPr>
            <p:ph type="dt" sz="half" idx="10"/>
          </p:nvPr>
        </p:nvSpPr>
        <p:spPr/>
        <p:txBody>
          <a:bodyPr/>
          <a:lstStyle/>
          <a:p>
            <a:fld id="{A934ED8E-284F-7040-AD0A-FC7A2F34A749}" type="datetimeFigureOut">
              <a:rPr lang="en-US" smtClean="0"/>
              <a:t>6/23/2022</a:t>
            </a:fld>
            <a:endParaRPr lang="en-US"/>
          </a:p>
        </p:txBody>
      </p:sp>
      <p:sp>
        <p:nvSpPr>
          <p:cNvPr id="8" name="Footer Placeholder 7">
            <a:extLst>
              <a:ext uri="{FF2B5EF4-FFF2-40B4-BE49-F238E27FC236}">
                <a16:creationId xmlns:a16="http://schemas.microsoft.com/office/drawing/2014/main" id="{363ECB28-3936-BA44-9458-DD7E56F5E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C03F5D-A281-DB44-91AC-FCBE27F4F565}"/>
              </a:ext>
            </a:extLst>
          </p:cNvPr>
          <p:cNvSpPr>
            <a:spLocks noGrp="1"/>
          </p:cNvSpPr>
          <p:nvPr>
            <p:ph type="sldNum" sz="quarter" idx="12"/>
          </p:nvPr>
        </p:nvSpPr>
        <p:spPr/>
        <p:txBody>
          <a:bodyPr/>
          <a:lstStyle/>
          <a:p>
            <a:fld id="{DA563DBE-5B12-F046-9E35-6FDB3E98BF8A}" type="slidenum">
              <a:rPr lang="en-US" smtClean="0"/>
              <a:t>‹#›</a:t>
            </a:fld>
            <a:endParaRPr lang="en-US"/>
          </a:p>
        </p:txBody>
      </p:sp>
    </p:spTree>
    <p:extLst>
      <p:ext uri="{BB962C8B-B14F-4D97-AF65-F5344CB8AC3E}">
        <p14:creationId xmlns:p14="http://schemas.microsoft.com/office/powerpoint/2010/main" val="2024278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AC4-31A0-464A-9B20-82587C5185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393AE0-286B-CB4F-B740-F92BD1AC1E41}"/>
              </a:ext>
            </a:extLst>
          </p:cNvPr>
          <p:cNvSpPr>
            <a:spLocks noGrp="1"/>
          </p:cNvSpPr>
          <p:nvPr>
            <p:ph type="dt" sz="half" idx="10"/>
          </p:nvPr>
        </p:nvSpPr>
        <p:spPr/>
        <p:txBody>
          <a:bodyPr/>
          <a:lstStyle/>
          <a:p>
            <a:fld id="{A934ED8E-284F-7040-AD0A-FC7A2F34A749}" type="datetimeFigureOut">
              <a:rPr lang="en-US" smtClean="0"/>
              <a:t>6/23/2022</a:t>
            </a:fld>
            <a:endParaRPr lang="en-US"/>
          </a:p>
        </p:txBody>
      </p:sp>
      <p:sp>
        <p:nvSpPr>
          <p:cNvPr id="4" name="Footer Placeholder 3">
            <a:extLst>
              <a:ext uri="{FF2B5EF4-FFF2-40B4-BE49-F238E27FC236}">
                <a16:creationId xmlns:a16="http://schemas.microsoft.com/office/drawing/2014/main" id="{8FE031CC-C6FF-AF4B-B6FB-1C375859DA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03D35B-5F5D-1D4B-91FF-A6780E3CCD2A}"/>
              </a:ext>
            </a:extLst>
          </p:cNvPr>
          <p:cNvSpPr>
            <a:spLocks noGrp="1"/>
          </p:cNvSpPr>
          <p:nvPr>
            <p:ph type="sldNum" sz="quarter" idx="12"/>
          </p:nvPr>
        </p:nvSpPr>
        <p:spPr/>
        <p:txBody>
          <a:bodyPr/>
          <a:lstStyle/>
          <a:p>
            <a:fld id="{DA563DBE-5B12-F046-9E35-6FDB3E98BF8A}" type="slidenum">
              <a:rPr lang="en-US" smtClean="0"/>
              <a:t>‹#›</a:t>
            </a:fld>
            <a:endParaRPr lang="en-US"/>
          </a:p>
        </p:txBody>
      </p:sp>
    </p:spTree>
    <p:extLst>
      <p:ext uri="{BB962C8B-B14F-4D97-AF65-F5344CB8AC3E}">
        <p14:creationId xmlns:p14="http://schemas.microsoft.com/office/powerpoint/2010/main" val="2847647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F98D2-8930-C14D-A139-014D8F13732E}"/>
              </a:ext>
            </a:extLst>
          </p:cNvPr>
          <p:cNvSpPr>
            <a:spLocks noGrp="1"/>
          </p:cNvSpPr>
          <p:nvPr>
            <p:ph type="dt" sz="half" idx="10"/>
          </p:nvPr>
        </p:nvSpPr>
        <p:spPr/>
        <p:txBody>
          <a:bodyPr/>
          <a:lstStyle/>
          <a:p>
            <a:fld id="{A934ED8E-284F-7040-AD0A-FC7A2F34A749}" type="datetimeFigureOut">
              <a:rPr lang="en-US" smtClean="0"/>
              <a:t>6/23/2022</a:t>
            </a:fld>
            <a:endParaRPr lang="en-US"/>
          </a:p>
        </p:txBody>
      </p:sp>
      <p:sp>
        <p:nvSpPr>
          <p:cNvPr id="3" name="Footer Placeholder 2">
            <a:extLst>
              <a:ext uri="{FF2B5EF4-FFF2-40B4-BE49-F238E27FC236}">
                <a16:creationId xmlns:a16="http://schemas.microsoft.com/office/drawing/2014/main" id="{AAFBFBA8-63B3-3245-8CC5-7984BEEA9D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2D6849-18FC-D247-BD35-706E2E39E256}"/>
              </a:ext>
            </a:extLst>
          </p:cNvPr>
          <p:cNvSpPr>
            <a:spLocks noGrp="1"/>
          </p:cNvSpPr>
          <p:nvPr>
            <p:ph type="sldNum" sz="quarter" idx="12"/>
          </p:nvPr>
        </p:nvSpPr>
        <p:spPr/>
        <p:txBody>
          <a:bodyPr/>
          <a:lstStyle/>
          <a:p>
            <a:fld id="{DA563DBE-5B12-F046-9E35-6FDB3E98BF8A}" type="slidenum">
              <a:rPr lang="en-US" smtClean="0"/>
              <a:t>‹#›</a:t>
            </a:fld>
            <a:endParaRPr lang="en-US"/>
          </a:p>
        </p:txBody>
      </p:sp>
    </p:spTree>
    <p:extLst>
      <p:ext uri="{BB962C8B-B14F-4D97-AF65-F5344CB8AC3E}">
        <p14:creationId xmlns:p14="http://schemas.microsoft.com/office/powerpoint/2010/main" val="2142716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5B55-F7C4-FB47-B899-4D8FFFB532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D080DF-AFD6-5C41-9183-7DA7DC0F48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545B3C-552F-5F43-88FE-B353A47FB4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5248C-2CE4-A846-9ECB-ACD3C9348CAF}"/>
              </a:ext>
            </a:extLst>
          </p:cNvPr>
          <p:cNvSpPr>
            <a:spLocks noGrp="1"/>
          </p:cNvSpPr>
          <p:nvPr>
            <p:ph type="dt" sz="half" idx="10"/>
          </p:nvPr>
        </p:nvSpPr>
        <p:spPr/>
        <p:txBody>
          <a:bodyPr/>
          <a:lstStyle/>
          <a:p>
            <a:fld id="{A934ED8E-284F-7040-AD0A-FC7A2F34A749}" type="datetimeFigureOut">
              <a:rPr lang="en-US" smtClean="0"/>
              <a:t>6/23/2022</a:t>
            </a:fld>
            <a:endParaRPr lang="en-US"/>
          </a:p>
        </p:txBody>
      </p:sp>
      <p:sp>
        <p:nvSpPr>
          <p:cNvPr id="6" name="Footer Placeholder 5">
            <a:extLst>
              <a:ext uri="{FF2B5EF4-FFF2-40B4-BE49-F238E27FC236}">
                <a16:creationId xmlns:a16="http://schemas.microsoft.com/office/drawing/2014/main" id="{2133B98F-089E-1D49-9369-2264E41C12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33EE0-1A97-8743-BDC4-9381D02150F6}"/>
              </a:ext>
            </a:extLst>
          </p:cNvPr>
          <p:cNvSpPr>
            <a:spLocks noGrp="1"/>
          </p:cNvSpPr>
          <p:nvPr>
            <p:ph type="sldNum" sz="quarter" idx="12"/>
          </p:nvPr>
        </p:nvSpPr>
        <p:spPr/>
        <p:txBody>
          <a:bodyPr/>
          <a:lstStyle/>
          <a:p>
            <a:fld id="{DA563DBE-5B12-F046-9E35-6FDB3E98BF8A}" type="slidenum">
              <a:rPr lang="en-US" smtClean="0"/>
              <a:t>‹#›</a:t>
            </a:fld>
            <a:endParaRPr lang="en-US"/>
          </a:p>
        </p:txBody>
      </p:sp>
    </p:spTree>
    <p:extLst>
      <p:ext uri="{BB962C8B-B14F-4D97-AF65-F5344CB8AC3E}">
        <p14:creationId xmlns:p14="http://schemas.microsoft.com/office/powerpoint/2010/main" val="153825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5E26-84E0-124D-8C63-86E81EC5B7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9DC93A-12D2-4E44-A777-42ED73E03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ACB921-5E37-9E4F-890D-7A43CB30B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B2C97A-3FCB-D64A-9448-3E00D3F91880}"/>
              </a:ext>
            </a:extLst>
          </p:cNvPr>
          <p:cNvSpPr>
            <a:spLocks noGrp="1"/>
          </p:cNvSpPr>
          <p:nvPr>
            <p:ph type="dt" sz="half" idx="10"/>
          </p:nvPr>
        </p:nvSpPr>
        <p:spPr/>
        <p:txBody>
          <a:bodyPr/>
          <a:lstStyle/>
          <a:p>
            <a:fld id="{A934ED8E-284F-7040-AD0A-FC7A2F34A749}" type="datetimeFigureOut">
              <a:rPr lang="en-US" smtClean="0"/>
              <a:t>6/23/2022</a:t>
            </a:fld>
            <a:endParaRPr lang="en-US"/>
          </a:p>
        </p:txBody>
      </p:sp>
      <p:sp>
        <p:nvSpPr>
          <p:cNvPr id="6" name="Footer Placeholder 5">
            <a:extLst>
              <a:ext uri="{FF2B5EF4-FFF2-40B4-BE49-F238E27FC236}">
                <a16:creationId xmlns:a16="http://schemas.microsoft.com/office/drawing/2014/main" id="{B2772654-9D27-7742-98BD-A1B61D007C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E57AC6-6A59-4A44-88B3-620D00F8760E}"/>
              </a:ext>
            </a:extLst>
          </p:cNvPr>
          <p:cNvSpPr>
            <a:spLocks noGrp="1"/>
          </p:cNvSpPr>
          <p:nvPr>
            <p:ph type="sldNum" sz="quarter" idx="12"/>
          </p:nvPr>
        </p:nvSpPr>
        <p:spPr/>
        <p:txBody>
          <a:bodyPr/>
          <a:lstStyle/>
          <a:p>
            <a:fld id="{DA563DBE-5B12-F046-9E35-6FDB3E98BF8A}" type="slidenum">
              <a:rPr lang="en-US" smtClean="0"/>
              <a:t>‹#›</a:t>
            </a:fld>
            <a:endParaRPr lang="en-US"/>
          </a:p>
        </p:txBody>
      </p:sp>
    </p:spTree>
    <p:extLst>
      <p:ext uri="{BB962C8B-B14F-4D97-AF65-F5344CB8AC3E}">
        <p14:creationId xmlns:p14="http://schemas.microsoft.com/office/powerpoint/2010/main" val="3350225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B68B-A975-8F4C-B275-0C0AF58F81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D93AB1-9D16-2E45-A71C-C76E1FA634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D5838-FEAE-2D4E-907C-29FF09476061}"/>
              </a:ext>
            </a:extLst>
          </p:cNvPr>
          <p:cNvSpPr>
            <a:spLocks noGrp="1"/>
          </p:cNvSpPr>
          <p:nvPr>
            <p:ph type="dt" sz="half" idx="10"/>
          </p:nvPr>
        </p:nvSpPr>
        <p:spPr/>
        <p:txBody>
          <a:bodyPr/>
          <a:lstStyle/>
          <a:p>
            <a:fld id="{A934ED8E-284F-7040-AD0A-FC7A2F34A749}" type="datetimeFigureOut">
              <a:rPr lang="en-US" smtClean="0"/>
              <a:t>6/23/2022</a:t>
            </a:fld>
            <a:endParaRPr lang="en-US"/>
          </a:p>
        </p:txBody>
      </p:sp>
      <p:sp>
        <p:nvSpPr>
          <p:cNvPr id="5" name="Footer Placeholder 4">
            <a:extLst>
              <a:ext uri="{FF2B5EF4-FFF2-40B4-BE49-F238E27FC236}">
                <a16:creationId xmlns:a16="http://schemas.microsoft.com/office/drawing/2014/main" id="{802FF5ED-EAD3-E946-A269-1F9EF86138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5E067-F0D8-FA42-806C-EEF015130F59}"/>
              </a:ext>
            </a:extLst>
          </p:cNvPr>
          <p:cNvSpPr>
            <a:spLocks noGrp="1"/>
          </p:cNvSpPr>
          <p:nvPr>
            <p:ph type="sldNum" sz="quarter" idx="12"/>
          </p:nvPr>
        </p:nvSpPr>
        <p:spPr/>
        <p:txBody>
          <a:bodyPr/>
          <a:lstStyle/>
          <a:p>
            <a:fld id="{DA563DBE-5B12-F046-9E35-6FDB3E98BF8A}" type="slidenum">
              <a:rPr lang="en-US" smtClean="0"/>
              <a:t>‹#›</a:t>
            </a:fld>
            <a:endParaRPr lang="en-US"/>
          </a:p>
        </p:txBody>
      </p:sp>
    </p:spTree>
    <p:extLst>
      <p:ext uri="{BB962C8B-B14F-4D97-AF65-F5344CB8AC3E}">
        <p14:creationId xmlns:p14="http://schemas.microsoft.com/office/powerpoint/2010/main" val="4286303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80143A-483A-5541-9113-665BF1B2FB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D1135-B3D2-724F-85D8-52CD2F6633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003CA-E442-0647-96E2-C27E5DD550B9}"/>
              </a:ext>
            </a:extLst>
          </p:cNvPr>
          <p:cNvSpPr>
            <a:spLocks noGrp="1"/>
          </p:cNvSpPr>
          <p:nvPr>
            <p:ph type="dt" sz="half" idx="10"/>
          </p:nvPr>
        </p:nvSpPr>
        <p:spPr/>
        <p:txBody>
          <a:bodyPr/>
          <a:lstStyle/>
          <a:p>
            <a:fld id="{A934ED8E-284F-7040-AD0A-FC7A2F34A749}" type="datetimeFigureOut">
              <a:rPr lang="en-US" smtClean="0"/>
              <a:t>6/23/2022</a:t>
            </a:fld>
            <a:endParaRPr lang="en-US"/>
          </a:p>
        </p:txBody>
      </p:sp>
      <p:sp>
        <p:nvSpPr>
          <p:cNvPr id="5" name="Footer Placeholder 4">
            <a:extLst>
              <a:ext uri="{FF2B5EF4-FFF2-40B4-BE49-F238E27FC236}">
                <a16:creationId xmlns:a16="http://schemas.microsoft.com/office/drawing/2014/main" id="{52F9BB54-677B-B040-8D31-012085FEF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3B53A-91F8-534F-B335-1349579F385D}"/>
              </a:ext>
            </a:extLst>
          </p:cNvPr>
          <p:cNvSpPr>
            <a:spLocks noGrp="1"/>
          </p:cNvSpPr>
          <p:nvPr>
            <p:ph type="sldNum" sz="quarter" idx="12"/>
          </p:nvPr>
        </p:nvSpPr>
        <p:spPr/>
        <p:txBody>
          <a:bodyPr/>
          <a:lstStyle/>
          <a:p>
            <a:fld id="{DA563DBE-5B12-F046-9E35-6FDB3E98BF8A}" type="slidenum">
              <a:rPr lang="en-US" smtClean="0"/>
              <a:t>‹#›</a:t>
            </a:fld>
            <a:endParaRPr lang="en-US"/>
          </a:p>
        </p:txBody>
      </p:sp>
    </p:spTree>
    <p:extLst>
      <p:ext uri="{BB962C8B-B14F-4D97-AF65-F5344CB8AC3E}">
        <p14:creationId xmlns:p14="http://schemas.microsoft.com/office/powerpoint/2010/main" val="3672046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52C535D-FE11-4499-969A-80BE35079C30}" type="datetimeFigureOut">
              <a:rPr lang="en-GB" smtClean="0"/>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74E8DA-0F04-479F-A671-5B1FDA1D082B}" type="slidenum">
              <a:rPr lang="en-GB" smtClean="0"/>
              <a:t>‹#›</a:t>
            </a:fld>
            <a:endParaRPr lang="en-GB"/>
          </a:p>
        </p:txBody>
      </p:sp>
    </p:spTree>
    <p:extLst>
      <p:ext uri="{BB962C8B-B14F-4D97-AF65-F5344CB8AC3E}">
        <p14:creationId xmlns:p14="http://schemas.microsoft.com/office/powerpoint/2010/main" val="327878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2C535D-FE11-4499-969A-80BE35079C30}" type="datetimeFigureOut">
              <a:rPr lang="en-GB" smtClean="0"/>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74E8DA-0F04-479F-A671-5B1FDA1D082B}" type="slidenum">
              <a:rPr lang="en-GB" smtClean="0"/>
              <a:t>‹#›</a:t>
            </a:fld>
            <a:endParaRPr lang="en-GB"/>
          </a:p>
        </p:txBody>
      </p:sp>
    </p:spTree>
    <p:extLst>
      <p:ext uri="{BB962C8B-B14F-4D97-AF65-F5344CB8AC3E}">
        <p14:creationId xmlns:p14="http://schemas.microsoft.com/office/powerpoint/2010/main" val="1037993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FEEF494C-3BA6-2E40-BA85-EF6A63539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12274" y="5494788"/>
            <a:ext cx="1145726" cy="1044124"/>
          </a:xfrm>
          <a:prstGeom prst="rect">
            <a:avLst/>
          </a:prstGeom>
        </p:spPr>
      </p:pic>
      <p:sp>
        <p:nvSpPr>
          <p:cNvPr id="24" name="Freeform 23">
            <a:extLst>
              <a:ext uri="{FF2B5EF4-FFF2-40B4-BE49-F238E27FC236}">
                <a16:creationId xmlns:a16="http://schemas.microsoft.com/office/drawing/2014/main" id="{FE3BB28E-7E60-0841-81D4-F2AF49B1F2C8}"/>
              </a:ext>
            </a:extLst>
          </p:cNvPr>
          <p:cNvSpPr/>
          <p:nvPr userDrawn="1"/>
        </p:nvSpPr>
        <p:spPr>
          <a:xfrm>
            <a:off x="534000" y="378211"/>
            <a:ext cx="11124000" cy="6160701"/>
          </a:xfrm>
          <a:custGeom>
            <a:avLst/>
            <a:gdLst>
              <a:gd name="connsiteX0" fmla="*/ 809699 w 10518243"/>
              <a:gd name="connsiteY0" fmla="*/ 0 h 6160701"/>
              <a:gd name="connsiteX1" fmla="*/ 6565928 w 10518243"/>
              <a:gd name="connsiteY1" fmla="*/ 0 h 6160701"/>
              <a:gd name="connsiteX2" fmla="*/ 6616037 w 10518243"/>
              <a:gd name="connsiteY2" fmla="*/ 2530 h 6160701"/>
              <a:gd name="connsiteX3" fmla="*/ 9734099 w 10518243"/>
              <a:gd name="connsiteY3" fmla="*/ 2530 h 6160701"/>
              <a:gd name="connsiteX4" fmla="*/ 10518243 w 10518243"/>
              <a:gd name="connsiteY4" fmla="*/ 786674 h 6160701"/>
              <a:gd name="connsiteX5" fmla="*/ 10518243 w 10518243"/>
              <a:gd name="connsiteY5" fmla="*/ 3923156 h 6160701"/>
              <a:gd name="connsiteX6" fmla="*/ 9734099 w 10518243"/>
              <a:gd name="connsiteY6" fmla="*/ 4707300 h 6160701"/>
              <a:gd name="connsiteX7" fmla="*/ 8229983 w 10518243"/>
              <a:gd name="connsiteY7" fmla="*/ 4707300 h 6160701"/>
              <a:gd name="connsiteX8" fmla="*/ 8121102 w 10518243"/>
              <a:gd name="connsiteY8" fmla="*/ 4710997 h 6160701"/>
              <a:gd name="connsiteX9" fmla="*/ 7626737 w 10518243"/>
              <a:gd name="connsiteY9" fmla="*/ 4881734 h 6160701"/>
              <a:gd name="connsiteX10" fmla="*/ 7368127 w 10518243"/>
              <a:gd name="connsiteY10" fmla="*/ 5490076 h 6160701"/>
              <a:gd name="connsiteX11" fmla="*/ 7360352 w 10518243"/>
              <a:gd name="connsiteY11" fmla="*/ 5534554 h 6160701"/>
              <a:gd name="connsiteX12" fmla="*/ 7355607 w 10518243"/>
              <a:gd name="connsiteY12" fmla="*/ 5581624 h 6160701"/>
              <a:gd name="connsiteX13" fmla="*/ 7347633 w 10518243"/>
              <a:gd name="connsiteY13" fmla="*/ 5607312 h 6160701"/>
              <a:gd name="connsiteX14" fmla="*/ 7344789 w 10518243"/>
              <a:gd name="connsiteY14" fmla="*/ 5623580 h 6160701"/>
              <a:gd name="connsiteX15" fmla="*/ 7343299 w 10518243"/>
              <a:gd name="connsiteY15" fmla="*/ 5621275 h 6160701"/>
              <a:gd name="connsiteX16" fmla="*/ 7313349 w 10518243"/>
              <a:gd name="connsiteY16" fmla="*/ 5717759 h 6160701"/>
              <a:gd name="connsiteX17" fmla="*/ 6645103 w 10518243"/>
              <a:gd name="connsiteY17" fmla="*/ 6160701 h 6160701"/>
              <a:gd name="connsiteX18" fmla="*/ 725238 w 10518243"/>
              <a:gd name="connsiteY18" fmla="*/ 6160701 h 6160701"/>
              <a:gd name="connsiteX19" fmla="*/ 0 w 10518243"/>
              <a:gd name="connsiteY19" fmla="*/ 5435463 h 6160701"/>
              <a:gd name="connsiteX20" fmla="*/ 0 w 10518243"/>
              <a:gd name="connsiteY20" fmla="*/ 2534601 h 6160701"/>
              <a:gd name="connsiteX21" fmla="*/ 2643 w 10518243"/>
              <a:gd name="connsiteY21" fmla="*/ 2508387 h 6160701"/>
              <a:gd name="connsiteX22" fmla="*/ 2643 w 10518243"/>
              <a:gd name="connsiteY22" fmla="*/ 807056 h 6160701"/>
              <a:gd name="connsiteX23" fmla="*/ 809699 w 10518243"/>
              <a:gd name="connsiteY23" fmla="*/ 0 h 61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8243" h="6160701">
                <a:moveTo>
                  <a:pt x="809699" y="0"/>
                </a:moveTo>
                <a:lnTo>
                  <a:pt x="6565928" y="0"/>
                </a:lnTo>
                <a:lnTo>
                  <a:pt x="6616037" y="2530"/>
                </a:lnTo>
                <a:lnTo>
                  <a:pt x="9734099" y="2530"/>
                </a:lnTo>
                <a:cubicBezTo>
                  <a:pt x="10167170" y="2530"/>
                  <a:pt x="10518243" y="353603"/>
                  <a:pt x="10518243" y="786674"/>
                </a:cubicBezTo>
                <a:lnTo>
                  <a:pt x="10518243" y="3923156"/>
                </a:lnTo>
                <a:cubicBezTo>
                  <a:pt x="10518243" y="4356227"/>
                  <a:pt x="10167170" y="4707300"/>
                  <a:pt x="9734099" y="4707300"/>
                </a:cubicBezTo>
                <a:lnTo>
                  <a:pt x="8229983" y="4707300"/>
                </a:lnTo>
                <a:lnTo>
                  <a:pt x="8121102" y="4710997"/>
                </a:lnTo>
                <a:cubicBezTo>
                  <a:pt x="7899523" y="4723721"/>
                  <a:pt x="7754963" y="4767163"/>
                  <a:pt x="7626737" y="4881734"/>
                </a:cubicBezTo>
                <a:cubicBezTo>
                  <a:pt x="7477139" y="5015399"/>
                  <a:pt x="7422100" y="5195411"/>
                  <a:pt x="7368127" y="5490076"/>
                </a:cubicBezTo>
                <a:lnTo>
                  <a:pt x="7360352" y="5534554"/>
                </a:lnTo>
                <a:lnTo>
                  <a:pt x="7355607" y="5581624"/>
                </a:lnTo>
                <a:lnTo>
                  <a:pt x="7347633" y="5607312"/>
                </a:lnTo>
                <a:lnTo>
                  <a:pt x="7344789" y="5623580"/>
                </a:lnTo>
                <a:lnTo>
                  <a:pt x="7343299" y="5621275"/>
                </a:lnTo>
                <a:lnTo>
                  <a:pt x="7313349" y="5717759"/>
                </a:lnTo>
                <a:cubicBezTo>
                  <a:pt x="7203251" y="5978058"/>
                  <a:pt x="6945507" y="6160701"/>
                  <a:pt x="6645103" y="6160701"/>
                </a:cubicBezTo>
                <a:lnTo>
                  <a:pt x="725238" y="6160701"/>
                </a:lnTo>
                <a:cubicBezTo>
                  <a:pt x="324700" y="6160701"/>
                  <a:pt x="0" y="5836001"/>
                  <a:pt x="0" y="5435463"/>
                </a:cubicBezTo>
                <a:lnTo>
                  <a:pt x="0" y="2534601"/>
                </a:lnTo>
                <a:lnTo>
                  <a:pt x="2643" y="2508387"/>
                </a:lnTo>
                <a:lnTo>
                  <a:pt x="2643" y="807056"/>
                </a:lnTo>
                <a:cubicBezTo>
                  <a:pt x="2643" y="361331"/>
                  <a:pt x="363974" y="0"/>
                  <a:pt x="809699" y="0"/>
                </a:cubicBezTo>
                <a:close/>
              </a:path>
            </a:pathLst>
          </a:custGeom>
          <a:solidFill>
            <a:srgbClr val="CD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229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2C535D-FE11-4499-969A-80BE35079C30}" type="datetimeFigureOut">
              <a:rPr lang="en-GB" smtClean="0"/>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74E8DA-0F04-479F-A671-5B1FDA1D082B}" type="slidenum">
              <a:rPr lang="en-GB" smtClean="0"/>
              <a:t>‹#›</a:t>
            </a:fld>
            <a:endParaRPr lang="en-GB"/>
          </a:p>
        </p:txBody>
      </p:sp>
    </p:spTree>
    <p:extLst>
      <p:ext uri="{BB962C8B-B14F-4D97-AF65-F5344CB8AC3E}">
        <p14:creationId xmlns:p14="http://schemas.microsoft.com/office/powerpoint/2010/main" val="128899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52C535D-FE11-4499-969A-80BE35079C30}" type="datetimeFigureOut">
              <a:rPr lang="en-GB" smtClean="0"/>
              <a:t>23/06/2022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74E8DA-0F04-479F-A671-5B1FDA1D082B}" type="slidenum">
              <a:rPr lang="en-GB" smtClean="0"/>
              <a:t>‹#›</a:t>
            </a:fld>
            <a:endParaRPr lang="en-GB"/>
          </a:p>
        </p:txBody>
      </p:sp>
    </p:spTree>
    <p:extLst>
      <p:ext uri="{BB962C8B-B14F-4D97-AF65-F5344CB8AC3E}">
        <p14:creationId xmlns:p14="http://schemas.microsoft.com/office/powerpoint/2010/main" val="2299998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52C535D-FE11-4499-969A-80BE35079C30}" type="datetimeFigureOut">
              <a:rPr lang="en-GB" smtClean="0"/>
              <a:t>23/06/2022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74E8DA-0F04-479F-A671-5B1FDA1D082B}" type="slidenum">
              <a:rPr lang="en-GB" smtClean="0"/>
              <a:t>‹#›</a:t>
            </a:fld>
            <a:endParaRPr lang="en-GB"/>
          </a:p>
        </p:txBody>
      </p:sp>
    </p:spTree>
    <p:extLst>
      <p:ext uri="{BB962C8B-B14F-4D97-AF65-F5344CB8AC3E}">
        <p14:creationId xmlns:p14="http://schemas.microsoft.com/office/powerpoint/2010/main" val="156381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52C535D-FE11-4499-969A-80BE35079C30}" type="datetimeFigureOut">
              <a:rPr lang="en-GB" smtClean="0"/>
              <a:t>23/06/2022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74E8DA-0F04-479F-A671-5B1FDA1D082B}" type="slidenum">
              <a:rPr lang="en-GB" smtClean="0"/>
              <a:t>‹#›</a:t>
            </a:fld>
            <a:endParaRPr lang="en-GB"/>
          </a:p>
        </p:txBody>
      </p:sp>
    </p:spTree>
    <p:extLst>
      <p:ext uri="{BB962C8B-B14F-4D97-AF65-F5344CB8AC3E}">
        <p14:creationId xmlns:p14="http://schemas.microsoft.com/office/powerpoint/2010/main" val="904410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2C535D-FE11-4499-969A-80BE35079C30}" type="datetimeFigureOut">
              <a:rPr lang="en-GB" smtClean="0"/>
              <a:t>23/06/2022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74E8DA-0F04-479F-A671-5B1FDA1D082B}" type="slidenum">
              <a:rPr lang="en-GB" smtClean="0"/>
              <a:t>‹#›</a:t>
            </a:fld>
            <a:endParaRPr lang="en-GB"/>
          </a:p>
        </p:txBody>
      </p:sp>
    </p:spTree>
    <p:extLst>
      <p:ext uri="{BB962C8B-B14F-4D97-AF65-F5344CB8AC3E}">
        <p14:creationId xmlns:p14="http://schemas.microsoft.com/office/powerpoint/2010/main" val="2097338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2C535D-FE11-4499-969A-80BE35079C30}" type="datetimeFigureOut">
              <a:rPr lang="en-GB" smtClean="0"/>
              <a:t>23/06/2022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74E8DA-0F04-479F-A671-5B1FDA1D082B}" type="slidenum">
              <a:rPr lang="en-GB" smtClean="0"/>
              <a:t>‹#›</a:t>
            </a:fld>
            <a:endParaRPr lang="en-GB"/>
          </a:p>
        </p:txBody>
      </p:sp>
    </p:spTree>
    <p:extLst>
      <p:ext uri="{BB962C8B-B14F-4D97-AF65-F5344CB8AC3E}">
        <p14:creationId xmlns:p14="http://schemas.microsoft.com/office/powerpoint/2010/main" val="690685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2C535D-FE11-4499-969A-80BE35079C30}" type="datetimeFigureOut">
              <a:rPr lang="en-GB" smtClean="0"/>
              <a:t>23/06/2022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74E8DA-0F04-479F-A671-5B1FDA1D082B}" type="slidenum">
              <a:rPr lang="en-GB" smtClean="0"/>
              <a:t>‹#›</a:t>
            </a:fld>
            <a:endParaRPr lang="en-GB"/>
          </a:p>
        </p:txBody>
      </p:sp>
    </p:spTree>
    <p:extLst>
      <p:ext uri="{BB962C8B-B14F-4D97-AF65-F5344CB8AC3E}">
        <p14:creationId xmlns:p14="http://schemas.microsoft.com/office/powerpoint/2010/main" val="1470674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2C535D-FE11-4499-969A-80BE35079C30}" type="datetimeFigureOut">
              <a:rPr lang="en-GB" smtClean="0"/>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74E8DA-0F04-479F-A671-5B1FDA1D082B}" type="slidenum">
              <a:rPr lang="en-GB" smtClean="0"/>
              <a:t>‹#›</a:t>
            </a:fld>
            <a:endParaRPr lang="en-GB"/>
          </a:p>
        </p:txBody>
      </p:sp>
    </p:spTree>
    <p:extLst>
      <p:ext uri="{BB962C8B-B14F-4D97-AF65-F5344CB8AC3E}">
        <p14:creationId xmlns:p14="http://schemas.microsoft.com/office/powerpoint/2010/main" val="355594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2C535D-FE11-4499-969A-80BE35079C30}" type="datetimeFigureOut">
              <a:rPr lang="en-GB" smtClean="0"/>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74E8DA-0F04-479F-A671-5B1FDA1D082B}" type="slidenum">
              <a:rPr lang="en-GB" smtClean="0"/>
              <a:t>‹#›</a:t>
            </a:fld>
            <a:endParaRPr lang="en-GB"/>
          </a:p>
        </p:txBody>
      </p:sp>
    </p:spTree>
    <p:extLst>
      <p:ext uri="{BB962C8B-B14F-4D97-AF65-F5344CB8AC3E}">
        <p14:creationId xmlns:p14="http://schemas.microsoft.com/office/powerpoint/2010/main" val="4097198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FEEF494C-3BA6-2E40-BA85-EF6A63539C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2275" y="5494788"/>
            <a:ext cx="1145727" cy="1044124"/>
          </a:xfrm>
          <a:prstGeom prst="rect">
            <a:avLst/>
          </a:prstGeom>
        </p:spPr>
      </p:pic>
      <p:sp>
        <p:nvSpPr>
          <p:cNvPr id="24" name="Freeform 23">
            <a:extLst>
              <a:ext uri="{FF2B5EF4-FFF2-40B4-BE49-F238E27FC236}">
                <a16:creationId xmlns:a16="http://schemas.microsoft.com/office/drawing/2014/main" id="{FE3BB28E-7E60-0841-81D4-F2AF49B1F2C8}"/>
              </a:ext>
            </a:extLst>
          </p:cNvPr>
          <p:cNvSpPr/>
          <p:nvPr userDrawn="1"/>
        </p:nvSpPr>
        <p:spPr>
          <a:xfrm>
            <a:off x="534000" y="378211"/>
            <a:ext cx="11124000" cy="6160701"/>
          </a:xfrm>
          <a:custGeom>
            <a:avLst/>
            <a:gdLst>
              <a:gd name="connsiteX0" fmla="*/ 809699 w 10518243"/>
              <a:gd name="connsiteY0" fmla="*/ 0 h 6160701"/>
              <a:gd name="connsiteX1" fmla="*/ 6565928 w 10518243"/>
              <a:gd name="connsiteY1" fmla="*/ 0 h 6160701"/>
              <a:gd name="connsiteX2" fmla="*/ 6616037 w 10518243"/>
              <a:gd name="connsiteY2" fmla="*/ 2530 h 6160701"/>
              <a:gd name="connsiteX3" fmla="*/ 9734099 w 10518243"/>
              <a:gd name="connsiteY3" fmla="*/ 2530 h 6160701"/>
              <a:gd name="connsiteX4" fmla="*/ 10518243 w 10518243"/>
              <a:gd name="connsiteY4" fmla="*/ 786674 h 6160701"/>
              <a:gd name="connsiteX5" fmla="*/ 10518243 w 10518243"/>
              <a:gd name="connsiteY5" fmla="*/ 3923156 h 6160701"/>
              <a:gd name="connsiteX6" fmla="*/ 9734099 w 10518243"/>
              <a:gd name="connsiteY6" fmla="*/ 4707300 h 6160701"/>
              <a:gd name="connsiteX7" fmla="*/ 8229983 w 10518243"/>
              <a:gd name="connsiteY7" fmla="*/ 4707300 h 6160701"/>
              <a:gd name="connsiteX8" fmla="*/ 8121102 w 10518243"/>
              <a:gd name="connsiteY8" fmla="*/ 4710997 h 6160701"/>
              <a:gd name="connsiteX9" fmla="*/ 7626737 w 10518243"/>
              <a:gd name="connsiteY9" fmla="*/ 4881734 h 6160701"/>
              <a:gd name="connsiteX10" fmla="*/ 7368127 w 10518243"/>
              <a:gd name="connsiteY10" fmla="*/ 5490076 h 6160701"/>
              <a:gd name="connsiteX11" fmla="*/ 7360352 w 10518243"/>
              <a:gd name="connsiteY11" fmla="*/ 5534554 h 6160701"/>
              <a:gd name="connsiteX12" fmla="*/ 7355607 w 10518243"/>
              <a:gd name="connsiteY12" fmla="*/ 5581624 h 6160701"/>
              <a:gd name="connsiteX13" fmla="*/ 7347633 w 10518243"/>
              <a:gd name="connsiteY13" fmla="*/ 5607312 h 6160701"/>
              <a:gd name="connsiteX14" fmla="*/ 7344789 w 10518243"/>
              <a:gd name="connsiteY14" fmla="*/ 5623580 h 6160701"/>
              <a:gd name="connsiteX15" fmla="*/ 7343299 w 10518243"/>
              <a:gd name="connsiteY15" fmla="*/ 5621275 h 6160701"/>
              <a:gd name="connsiteX16" fmla="*/ 7313349 w 10518243"/>
              <a:gd name="connsiteY16" fmla="*/ 5717759 h 6160701"/>
              <a:gd name="connsiteX17" fmla="*/ 6645103 w 10518243"/>
              <a:gd name="connsiteY17" fmla="*/ 6160701 h 6160701"/>
              <a:gd name="connsiteX18" fmla="*/ 725238 w 10518243"/>
              <a:gd name="connsiteY18" fmla="*/ 6160701 h 6160701"/>
              <a:gd name="connsiteX19" fmla="*/ 0 w 10518243"/>
              <a:gd name="connsiteY19" fmla="*/ 5435463 h 6160701"/>
              <a:gd name="connsiteX20" fmla="*/ 0 w 10518243"/>
              <a:gd name="connsiteY20" fmla="*/ 2534601 h 6160701"/>
              <a:gd name="connsiteX21" fmla="*/ 2643 w 10518243"/>
              <a:gd name="connsiteY21" fmla="*/ 2508387 h 6160701"/>
              <a:gd name="connsiteX22" fmla="*/ 2643 w 10518243"/>
              <a:gd name="connsiteY22" fmla="*/ 807056 h 6160701"/>
              <a:gd name="connsiteX23" fmla="*/ 809699 w 10518243"/>
              <a:gd name="connsiteY23" fmla="*/ 0 h 61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8243" h="6160701">
                <a:moveTo>
                  <a:pt x="809699" y="0"/>
                </a:moveTo>
                <a:lnTo>
                  <a:pt x="6565928" y="0"/>
                </a:lnTo>
                <a:lnTo>
                  <a:pt x="6616037" y="2530"/>
                </a:lnTo>
                <a:lnTo>
                  <a:pt x="9734099" y="2530"/>
                </a:lnTo>
                <a:cubicBezTo>
                  <a:pt x="10167170" y="2530"/>
                  <a:pt x="10518243" y="353603"/>
                  <a:pt x="10518243" y="786674"/>
                </a:cubicBezTo>
                <a:lnTo>
                  <a:pt x="10518243" y="3923156"/>
                </a:lnTo>
                <a:cubicBezTo>
                  <a:pt x="10518243" y="4356227"/>
                  <a:pt x="10167170" y="4707300"/>
                  <a:pt x="9734099" y="4707300"/>
                </a:cubicBezTo>
                <a:lnTo>
                  <a:pt x="8229983" y="4707300"/>
                </a:lnTo>
                <a:lnTo>
                  <a:pt x="8121102" y="4710997"/>
                </a:lnTo>
                <a:cubicBezTo>
                  <a:pt x="7899523" y="4723721"/>
                  <a:pt x="7754963" y="4767163"/>
                  <a:pt x="7626737" y="4881734"/>
                </a:cubicBezTo>
                <a:cubicBezTo>
                  <a:pt x="7477139" y="5015399"/>
                  <a:pt x="7422100" y="5195411"/>
                  <a:pt x="7368127" y="5490076"/>
                </a:cubicBezTo>
                <a:lnTo>
                  <a:pt x="7360352" y="5534554"/>
                </a:lnTo>
                <a:lnTo>
                  <a:pt x="7355607" y="5581624"/>
                </a:lnTo>
                <a:lnTo>
                  <a:pt x="7347633" y="5607312"/>
                </a:lnTo>
                <a:lnTo>
                  <a:pt x="7344789" y="5623580"/>
                </a:lnTo>
                <a:lnTo>
                  <a:pt x="7343299" y="5621275"/>
                </a:lnTo>
                <a:lnTo>
                  <a:pt x="7313349" y="5717759"/>
                </a:lnTo>
                <a:cubicBezTo>
                  <a:pt x="7203251" y="5978058"/>
                  <a:pt x="6945507" y="6160701"/>
                  <a:pt x="6645103" y="6160701"/>
                </a:cubicBezTo>
                <a:lnTo>
                  <a:pt x="725238" y="6160701"/>
                </a:lnTo>
                <a:cubicBezTo>
                  <a:pt x="324700" y="6160701"/>
                  <a:pt x="0" y="5836001"/>
                  <a:pt x="0" y="5435463"/>
                </a:cubicBezTo>
                <a:lnTo>
                  <a:pt x="0" y="2534601"/>
                </a:lnTo>
                <a:lnTo>
                  <a:pt x="2643" y="2508387"/>
                </a:lnTo>
                <a:lnTo>
                  <a:pt x="2643" y="807056"/>
                </a:lnTo>
                <a:cubicBezTo>
                  <a:pt x="2643" y="361331"/>
                  <a:pt x="363974" y="0"/>
                  <a:pt x="809699" y="0"/>
                </a:cubicBezTo>
                <a:close/>
              </a:path>
            </a:pathLst>
          </a:custGeom>
          <a:solidFill>
            <a:srgbClr val="CD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92640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FEEF494C-3BA6-2E40-BA85-EF6A63539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12274" y="5494788"/>
            <a:ext cx="1145726" cy="1044124"/>
          </a:xfrm>
          <a:prstGeom prst="rect">
            <a:avLst/>
          </a:prstGeom>
        </p:spPr>
      </p:pic>
      <p:sp>
        <p:nvSpPr>
          <p:cNvPr id="24" name="Freeform 23">
            <a:extLst>
              <a:ext uri="{FF2B5EF4-FFF2-40B4-BE49-F238E27FC236}">
                <a16:creationId xmlns:a16="http://schemas.microsoft.com/office/drawing/2014/main" id="{FE3BB28E-7E60-0841-81D4-F2AF49B1F2C8}"/>
              </a:ext>
            </a:extLst>
          </p:cNvPr>
          <p:cNvSpPr/>
          <p:nvPr userDrawn="1"/>
        </p:nvSpPr>
        <p:spPr>
          <a:xfrm>
            <a:off x="534000" y="378211"/>
            <a:ext cx="11124000" cy="6160701"/>
          </a:xfrm>
          <a:custGeom>
            <a:avLst/>
            <a:gdLst>
              <a:gd name="connsiteX0" fmla="*/ 809699 w 10518243"/>
              <a:gd name="connsiteY0" fmla="*/ 0 h 6160701"/>
              <a:gd name="connsiteX1" fmla="*/ 6565928 w 10518243"/>
              <a:gd name="connsiteY1" fmla="*/ 0 h 6160701"/>
              <a:gd name="connsiteX2" fmla="*/ 6616037 w 10518243"/>
              <a:gd name="connsiteY2" fmla="*/ 2530 h 6160701"/>
              <a:gd name="connsiteX3" fmla="*/ 9734099 w 10518243"/>
              <a:gd name="connsiteY3" fmla="*/ 2530 h 6160701"/>
              <a:gd name="connsiteX4" fmla="*/ 10518243 w 10518243"/>
              <a:gd name="connsiteY4" fmla="*/ 786674 h 6160701"/>
              <a:gd name="connsiteX5" fmla="*/ 10518243 w 10518243"/>
              <a:gd name="connsiteY5" fmla="*/ 3923156 h 6160701"/>
              <a:gd name="connsiteX6" fmla="*/ 9734099 w 10518243"/>
              <a:gd name="connsiteY6" fmla="*/ 4707300 h 6160701"/>
              <a:gd name="connsiteX7" fmla="*/ 8229983 w 10518243"/>
              <a:gd name="connsiteY7" fmla="*/ 4707300 h 6160701"/>
              <a:gd name="connsiteX8" fmla="*/ 8121102 w 10518243"/>
              <a:gd name="connsiteY8" fmla="*/ 4710997 h 6160701"/>
              <a:gd name="connsiteX9" fmla="*/ 7626737 w 10518243"/>
              <a:gd name="connsiteY9" fmla="*/ 4881734 h 6160701"/>
              <a:gd name="connsiteX10" fmla="*/ 7368127 w 10518243"/>
              <a:gd name="connsiteY10" fmla="*/ 5490076 h 6160701"/>
              <a:gd name="connsiteX11" fmla="*/ 7360352 w 10518243"/>
              <a:gd name="connsiteY11" fmla="*/ 5534554 h 6160701"/>
              <a:gd name="connsiteX12" fmla="*/ 7355607 w 10518243"/>
              <a:gd name="connsiteY12" fmla="*/ 5581624 h 6160701"/>
              <a:gd name="connsiteX13" fmla="*/ 7347633 w 10518243"/>
              <a:gd name="connsiteY13" fmla="*/ 5607312 h 6160701"/>
              <a:gd name="connsiteX14" fmla="*/ 7344789 w 10518243"/>
              <a:gd name="connsiteY14" fmla="*/ 5623580 h 6160701"/>
              <a:gd name="connsiteX15" fmla="*/ 7343299 w 10518243"/>
              <a:gd name="connsiteY15" fmla="*/ 5621275 h 6160701"/>
              <a:gd name="connsiteX16" fmla="*/ 7313349 w 10518243"/>
              <a:gd name="connsiteY16" fmla="*/ 5717759 h 6160701"/>
              <a:gd name="connsiteX17" fmla="*/ 6645103 w 10518243"/>
              <a:gd name="connsiteY17" fmla="*/ 6160701 h 6160701"/>
              <a:gd name="connsiteX18" fmla="*/ 725238 w 10518243"/>
              <a:gd name="connsiteY18" fmla="*/ 6160701 h 6160701"/>
              <a:gd name="connsiteX19" fmla="*/ 0 w 10518243"/>
              <a:gd name="connsiteY19" fmla="*/ 5435463 h 6160701"/>
              <a:gd name="connsiteX20" fmla="*/ 0 w 10518243"/>
              <a:gd name="connsiteY20" fmla="*/ 2534601 h 6160701"/>
              <a:gd name="connsiteX21" fmla="*/ 2643 w 10518243"/>
              <a:gd name="connsiteY21" fmla="*/ 2508387 h 6160701"/>
              <a:gd name="connsiteX22" fmla="*/ 2643 w 10518243"/>
              <a:gd name="connsiteY22" fmla="*/ 807056 h 6160701"/>
              <a:gd name="connsiteX23" fmla="*/ 809699 w 10518243"/>
              <a:gd name="connsiteY23" fmla="*/ 0 h 61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8243" h="6160701">
                <a:moveTo>
                  <a:pt x="809699" y="0"/>
                </a:moveTo>
                <a:lnTo>
                  <a:pt x="6565928" y="0"/>
                </a:lnTo>
                <a:lnTo>
                  <a:pt x="6616037" y="2530"/>
                </a:lnTo>
                <a:lnTo>
                  <a:pt x="9734099" y="2530"/>
                </a:lnTo>
                <a:cubicBezTo>
                  <a:pt x="10167170" y="2530"/>
                  <a:pt x="10518243" y="353603"/>
                  <a:pt x="10518243" y="786674"/>
                </a:cubicBezTo>
                <a:lnTo>
                  <a:pt x="10518243" y="3923156"/>
                </a:lnTo>
                <a:cubicBezTo>
                  <a:pt x="10518243" y="4356227"/>
                  <a:pt x="10167170" y="4707300"/>
                  <a:pt x="9734099" y="4707300"/>
                </a:cubicBezTo>
                <a:lnTo>
                  <a:pt x="8229983" y="4707300"/>
                </a:lnTo>
                <a:lnTo>
                  <a:pt x="8121102" y="4710997"/>
                </a:lnTo>
                <a:cubicBezTo>
                  <a:pt x="7899523" y="4723721"/>
                  <a:pt x="7754963" y="4767163"/>
                  <a:pt x="7626737" y="4881734"/>
                </a:cubicBezTo>
                <a:cubicBezTo>
                  <a:pt x="7477139" y="5015399"/>
                  <a:pt x="7422100" y="5195411"/>
                  <a:pt x="7368127" y="5490076"/>
                </a:cubicBezTo>
                <a:lnTo>
                  <a:pt x="7360352" y="5534554"/>
                </a:lnTo>
                <a:lnTo>
                  <a:pt x="7355607" y="5581624"/>
                </a:lnTo>
                <a:lnTo>
                  <a:pt x="7347633" y="5607312"/>
                </a:lnTo>
                <a:lnTo>
                  <a:pt x="7344789" y="5623580"/>
                </a:lnTo>
                <a:lnTo>
                  <a:pt x="7343299" y="5621275"/>
                </a:lnTo>
                <a:lnTo>
                  <a:pt x="7313349" y="5717759"/>
                </a:lnTo>
                <a:cubicBezTo>
                  <a:pt x="7203251" y="5978058"/>
                  <a:pt x="6945507" y="6160701"/>
                  <a:pt x="6645103" y="6160701"/>
                </a:cubicBezTo>
                <a:lnTo>
                  <a:pt x="725238" y="6160701"/>
                </a:lnTo>
                <a:cubicBezTo>
                  <a:pt x="324700" y="6160701"/>
                  <a:pt x="0" y="5836001"/>
                  <a:pt x="0" y="5435463"/>
                </a:cubicBezTo>
                <a:lnTo>
                  <a:pt x="0" y="2534601"/>
                </a:lnTo>
                <a:lnTo>
                  <a:pt x="2643" y="2508387"/>
                </a:lnTo>
                <a:lnTo>
                  <a:pt x="2643" y="807056"/>
                </a:lnTo>
                <a:cubicBezTo>
                  <a:pt x="2643" y="361331"/>
                  <a:pt x="363974" y="0"/>
                  <a:pt x="809699" y="0"/>
                </a:cubicBezTo>
                <a:close/>
              </a:path>
            </a:pathLst>
          </a:custGeom>
          <a:solidFill>
            <a:srgbClr val="D57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030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0742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FEEF494C-3BA6-2E40-BA85-EF6A63539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12274" y="5494788"/>
            <a:ext cx="1145726" cy="1044124"/>
          </a:xfrm>
          <a:prstGeom prst="rect">
            <a:avLst/>
          </a:prstGeom>
        </p:spPr>
      </p:pic>
      <p:sp>
        <p:nvSpPr>
          <p:cNvPr id="24" name="Freeform 23">
            <a:extLst>
              <a:ext uri="{FF2B5EF4-FFF2-40B4-BE49-F238E27FC236}">
                <a16:creationId xmlns:a16="http://schemas.microsoft.com/office/drawing/2014/main" id="{FE3BB28E-7E60-0841-81D4-F2AF49B1F2C8}"/>
              </a:ext>
            </a:extLst>
          </p:cNvPr>
          <p:cNvSpPr/>
          <p:nvPr userDrawn="1"/>
        </p:nvSpPr>
        <p:spPr>
          <a:xfrm>
            <a:off x="534000" y="378211"/>
            <a:ext cx="11124000" cy="6160701"/>
          </a:xfrm>
          <a:custGeom>
            <a:avLst/>
            <a:gdLst>
              <a:gd name="connsiteX0" fmla="*/ 809699 w 10518243"/>
              <a:gd name="connsiteY0" fmla="*/ 0 h 6160701"/>
              <a:gd name="connsiteX1" fmla="*/ 6565928 w 10518243"/>
              <a:gd name="connsiteY1" fmla="*/ 0 h 6160701"/>
              <a:gd name="connsiteX2" fmla="*/ 6616037 w 10518243"/>
              <a:gd name="connsiteY2" fmla="*/ 2530 h 6160701"/>
              <a:gd name="connsiteX3" fmla="*/ 9734099 w 10518243"/>
              <a:gd name="connsiteY3" fmla="*/ 2530 h 6160701"/>
              <a:gd name="connsiteX4" fmla="*/ 10518243 w 10518243"/>
              <a:gd name="connsiteY4" fmla="*/ 786674 h 6160701"/>
              <a:gd name="connsiteX5" fmla="*/ 10518243 w 10518243"/>
              <a:gd name="connsiteY5" fmla="*/ 3923156 h 6160701"/>
              <a:gd name="connsiteX6" fmla="*/ 9734099 w 10518243"/>
              <a:gd name="connsiteY6" fmla="*/ 4707300 h 6160701"/>
              <a:gd name="connsiteX7" fmla="*/ 8229983 w 10518243"/>
              <a:gd name="connsiteY7" fmla="*/ 4707300 h 6160701"/>
              <a:gd name="connsiteX8" fmla="*/ 8121102 w 10518243"/>
              <a:gd name="connsiteY8" fmla="*/ 4710997 h 6160701"/>
              <a:gd name="connsiteX9" fmla="*/ 7626737 w 10518243"/>
              <a:gd name="connsiteY9" fmla="*/ 4881734 h 6160701"/>
              <a:gd name="connsiteX10" fmla="*/ 7368127 w 10518243"/>
              <a:gd name="connsiteY10" fmla="*/ 5490076 h 6160701"/>
              <a:gd name="connsiteX11" fmla="*/ 7360352 w 10518243"/>
              <a:gd name="connsiteY11" fmla="*/ 5534554 h 6160701"/>
              <a:gd name="connsiteX12" fmla="*/ 7355607 w 10518243"/>
              <a:gd name="connsiteY12" fmla="*/ 5581624 h 6160701"/>
              <a:gd name="connsiteX13" fmla="*/ 7347633 w 10518243"/>
              <a:gd name="connsiteY13" fmla="*/ 5607312 h 6160701"/>
              <a:gd name="connsiteX14" fmla="*/ 7344789 w 10518243"/>
              <a:gd name="connsiteY14" fmla="*/ 5623580 h 6160701"/>
              <a:gd name="connsiteX15" fmla="*/ 7343299 w 10518243"/>
              <a:gd name="connsiteY15" fmla="*/ 5621275 h 6160701"/>
              <a:gd name="connsiteX16" fmla="*/ 7313349 w 10518243"/>
              <a:gd name="connsiteY16" fmla="*/ 5717759 h 6160701"/>
              <a:gd name="connsiteX17" fmla="*/ 6645103 w 10518243"/>
              <a:gd name="connsiteY17" fmla="*/ 6160701 h 6160701"/>
              <a:gd name="connsiteX18" fmla="*/ 725238 w 10518243"/>
              <a:gd name="connsiteY18" fmla="*/ 6160701 h 6160701"/>
              <a:gd name="connsiteX19" fmla="*/ 0 w 10518243"/>
              <a:gd name="connsiteY19" fmla="*/ 5435463 h 6160701"/>
              <a:gd name="connsiteX20" fmla="*/ 0 w 10518243"/>
              <a:gd name="connsiteY20" fmla="*/ 2534601 h 6160701"/>
              <a:gd name="connsiteX21" fmla="*/ 2643 w 10518243"/>
              <a:gd name="connsiteY21" fmla="*/ 2508387 h 6160701"/>
              <a:gd name="connsiteX22" fmla="*/ 2643 w 10518243"/>
              <a:gd name="connsiteY22" fmla="*/ 807056 h 6160701"/>
              <a:gd name="connsiteX23" fmla="*/ 809699 w 10518243"/>
              <a:gd name="connsiteY23" fmla="*/ 0 h 61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8243" h="6160701">
                <a:moveTo>
                  <a:pt x="809699" y="0"/>
                </a:moveTo>
                <a:lnTo>
                  <a:pt x="6565928" y="0"/>
                </a:lnTo>
                <a:lnTo>
                  <a:pt x="6616037" y="2530"/>
                </a:lnTo>
                <a:lnTo>
                  <a:pt x="9734099" y="2530"/>
                </a:lnTo>
                <a:cubicBezTo>
                  <a:pt x="10167170" y="2530"/>
                  <a:pt x="10518243" y="353603"/>
                  <a:pt x="10518243" y="786674"/>
                </a:cubicBezTo>
                <a:lnTo>
                  <a:pt x="10518243" y="3923156"/>
                </a:lnTo>
                <a:cubicBezTo>
                  <a:pt x="10518243" y="4356227"/>
                  <a:pt x="10167170" y="4707300"/>
                  <a:pt x="9734099" y="4707300"/>
                </a:cubicBezTo>
                <a:lnTo>
                  <a:pt x="8229983" y="4707300"/>
                </a:lnTo>
                <a:lnTo>
                  <a:pt x="8121102" y="4710997"/>
                </a:lnTo>
                <a:cubicBezTo>
                  <a:pt x="7899523" y="4723721"/>
                  <a:pt x="7754963" y="4767163"/>
                  <a:pt x="7626737" y="4881734"/>
                </a:cubicBezTo>
                <a:cubicBezTo>
                  <a:pt x="7477139" y="5015399"/>
                  <a:pt x="7422100" y="5195411"/>
                  <a:pt x="7368127" y="5490076"/>
                </a:cubicBezTo>
                <a:lnTo>
                  <a:pt x="7360352" y="5534554"/>
                </a:lnTo>
                <a:lnTo>
                  <a:pt x="7355607" y="5581624"/>
                </a:lnTo>
                <a:lnTo>
                  <a:pt x="7347633" y="5607312"/>
                </a:lnTo>
                <a:lnTo>
                  <a:pt x="7344789" y="5623580"/>
                </a:lnTo>
                <a:lnTo>
                  <a:pt x="7343299" y="5621275"/>
                </a:lnTo>
                <a:lnTo>
                  <a:pt x="7313349" y="5717759"/>
                </a:lnTo>
                <a:cubicBezTo>
                  <a:pt x="7203251" y="5978058"/>
                  <a:pt x="6945507" y="6160701"/>
                  <a:pt x="6645103" y="6160701"/>
                </a:cubicBezTo>
                <a:lnTo>
                  <a:pt x="725238" y="6160701"/>
                </a:lnTo>
                <a:cubicBezTo>
                  <a:pt x="324700" y="6160701"/>
                  <a:pt x="0" y="5836001"/>
                  <a:pt x="0" y="5435463"/>
                </a:cubicBezTo>
                <a:lnTo>
                  <a:pt x="0" y="2534601"/>
                </a:lnTo>
                <a:lnTo>
                  <a:pt x="2643" y="2508387"/>
                </a:lnTo>
                <a:lnTo>
                  <a:pt x="2643" y="807056"/>
                </a:lnTo>
                <a:cubicBezTo>
                  <a:pt x="2643" y="361331"/>
                  <a:pt x="363974" y="0"/>
                  <a:pt x="809699" y="0"/>
                </a:cubicBezTo>
                <a:close/>
              </a:path>
            </a:pathLst>
          </a:custGeom>
          <a:solidFill>
            <a:srgbClr val="8B4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085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FEEF494C-3BA6-2E40-BA85-EF6A63539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2934" y="5481702"/>
            <a:ext cx="1145726" cy="1044124"/>
          </a:xfrm>
          <a:prstGeom prst="rect">
            <a:avLst/>
          </a:prstGeom>
        </p:spPr>
      </p:pic>
      <p:sp>
        <p:nvSpPr>
          <p:cNvPr id="24" name="Freeform 23">
            <a:extLst>
              <a:ext uri="{FF2B5EF4-FFF2-40B4-BE49-F238E27FC236}">
                <a16:creationId xmlns:a16="http://schemas.microsoft.com/office/drawing/2014/main" id="{FE3BB28E-7E60-0841-81D4-F2AF49B1F2C8}"/>
              </a:ext>
            </a:extLst>
          </p:cNvPr>
          <p:cNvSpPr/>
          <p:nvPr userDrawn="1"/>
        </p:nvSpPr>
        <p:spPr>
          <a:xfrm>
            <a:off x="530086" y="365125"/>
            <a:ext cx="11124000" cy="6160701"/>
          </a:xfrm>
          <a:custGeom>
            <a:avLst/>
            <a:gdLst>
              <a:gd name="connsiteX0" fmla="*/ 809699 w 10518243"/>
              <a:gd name="connsiteY0" fmla="*/ 0 h 6160701"/>
              <a:gd name="connsiteX1" fmla="*/ 6565928 w 10518243"/>
              <a:gd name="connsiteY1" fmla="*/ 0 h 6160701"/>
              <a:gd name="connsiteX2" fmla="*/ 6616037 w 10518243"/>
              <a:gd name="connsiteY2" fmla="*/ 2530 h 6160701"/>
              <a:gd name="connsiteX3" fmla="*/ 9734099 w 10518243"/>
              <a:gd name="connsiteY3" fmla="*/ 2530 h 6160701"/>
              <a:gd name="connsiteX4" fmla="*/ 10518243 w 10518243"/>
              <a:gd name="connsiteY4" fmla="*/ 786674 h 6160701"/>
              <a:gd name="connsiteX5" fmla="*/ 10518243 w 10518243"/>
              <a:gd name="connsiteY5" fmla="*/ 3923156 h 6160701"/>
              <a:gd name="connsiteX6" fmla="*/ 9734099 w 10518243"/>
              <a:gd name="connsiteY6" fmla="*/ 4707300 h 6160701"/>
              <a:gd name="connsiteX7" fmla="*/ 8229983 w 10518243"/>
              <a:gd name="connsiteY7" fmla="*/ 4707300 h 6160701"/>
              <a:gd name="connsiteX8" fmla="*/ 8121102 w 10518243"/>
              <a:gd name="connsiteY8" fmla="*/ 4710997 h 6160701"/>
              <a:gd name="connsiteX9" fmla="*/ 7626737 w 10518243"/>
              <a:gd name="connsiteY9" fmla="*/ 4881734 h 6160701"/>
              <a:gd name="connsiteX10" fmla="*/ 7368127 w 10518243"/>
              <a:gd name="connsiteY10" fmla="*/ 5490076 h 6160701"/>
              <a:gd name="connsiteX11" fmla="*/ 7360352 w 10518243"/>
              <a:gd name="connsiteY11" fmla="*/ 5534554 h 6160701"/>
              <a:gd name="connsiteX12" fmla="*/ 7355607 w 10518243"/>
              <a:gd name="connsiteY12" fmla="*/ 5581624 h 6160701"/>
              <a:gd name="connsiteX13" fmla="*/ 7347633 w 10518243"/>
              <a:gd name="connsiteY13" fmla="*/ 5607312 h 6160701"/>
              <a:gd name="connsiteX14" fmla="*/ 7344789 w 10518243"/>
              <a:gd name="connsiteY14" fmla="*/ 5623580 h 6160701"/>
              <a:gd name="connsiteX15" fmla="*/ 7343299 w 10518243"/>
              <a:gd name="connsiteY15" fmla="*/ 5621275 h 6160701"/>
              <a:gd name="connsiteX16" fmla="*/ 7313349 w 10518243"/>
              <a:gd name="connsiteY16" fmla="*/ 5717759 h 6160701"/>
              <a:gd name="connsiteX17" fmla="*/ 6645103 w 10518243"/>
              <a:gd name="connsiteY17" fmla="*/ 6160701 h 6160701"/>
              <a:gd name="connsiteX18" fmla="*/ 725238 w 10518243"/>
              <a:gd name="connsiteY18" fmla="*/ 6160701 h 6160701"/>
              <a:gd name="connsiteX19" fmla="*/ 0 w 10518243"/>
              <a:gd name="connsiteY19" fmla="*/ 5435463 h 6160701"/>
              <a:gd name="connsiteX20" fmla="*/ 0 w 10518243"/>
              <a:gd name="connsiteY20" fmla="*/ 2534601 h 6160701"/>
              <a:gd name="connsiteX21" fmla="*/ 2643 w 10518243"/>
              <a:gd name="connsiteY21" fmla="*/ 2508387 h 6160701"/>
              <a:gd name="connsiteX22" fmla="*/ 2643 w 10518243"/>
              <a:gd name="connsiteY22" fmla="*/ 807056 h 6160701"/>
              <a:gd name="connsiteX23" fmla="*/ 809699 w 10518243"/>
              <a:gd name="connsiteY23" fmla="*/ 0 h 61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8243" h="6160701">
                <a:moveTo>
                  <a:pt x="809699" y="0"/>
                </a:moveTo>
                <a:lnTo>
                  <a:pt x="6565928" y="0"/>
                </a:lnTo>
                <a:lnTo>
                  <a:pt x="6616037" y="2530"/>
                </a:lnTo>
                <a:lnTo>
                  <a:pt x="9734099" y="2530"/>
                </a:lnTo>
                <a:cubicBezTo>
                  <a:pt x="10167170" y="2530"/>
                  <a:pt x="10518243" y="353603"/>
                  <a:pt x="10518243" y="786674"/>
                </a:cubicBezTo>
                <a:lnTo>
                  <a:pt x="10518243" y="3923156"/>
                </a:lnTo>
                <a:cubicBezTo>
                  <a:pt x="10518243" y="4356227"/>
                  <a:pt x="10167170" y="4707300"/>
                  <a:pt x="9734099" y="4707300"/>
                </a:cubicBezTo>
                <a:lnTo>
                  <a:pt x="8229983" y="4707300"/>
                </a:lnTo>
                <a:lnTo>
                  <a:pt x="8121102" y="4710997"/>
                </a:lnTo>
                <a:cubicBezTo>
                  <a:pt x="7899523" y="4723721"/>
                  <a:pt x="7754963" y="4767163"/>
                  <a:pt x="7626737" y="4881734"/>
                </a:cubicBezTo>
                <a:cubicBezTo>
                  <a:pt x="7477139" y="5015399"/>
                  <a:pt x="7422100" y="5195411"/>
                  <a:pt x="7368127" y="5490076"/>
                </a:cubicBezTo>
                <a:lnTo>
                  <a:pt x="7360352" y="5534554"/>
                </a:lnTo>
                <a:lnTo>
                  <a:pt x="7355607" y="5581624"/>
                </a:lnTo>
                <a:lnTo>
                  <a:pt x="7347633" y="5607312"/>
                </a:lnTo>
                <a:lnTo>
                  <a:pt x="7344789" y="5623580"/>
                </a:lnTo>
                <a:lnTo>
                  <a:pt x="7343299" y="5621275"/>
                </a:lnTo>
                <a:lnTo>
                  <a:pt x="7313349" y="5717759"/>
                </a:lnTo>
                <a:cubicBezTo>
                  <a:pt x="7203251" y="5978058"/>
                  <a:pt x="6945507" y="6160701"/>
                  <a:pt x="6645103" y="6160701"/>
                </a:cubicBezTo>
                <a:lnTo>
                  <a:pt x="725238" y="6160701"/>
                </a:lnTo>
                <a:cubicBezTo>
                  <a:pt x="324700" y="6160701"/>
                  <a:pt x="0" y="5836001"/>
                  <a:pt x="0" y="5435463"/>
                </a:cubicBezTo>
                <a:lnTo>
                  <a:pt x="0" y="2534601"/>
                </a:lnTo>
                <a:lnTo>
                  <a:pt x="2643" y="2508387"/>
                </a:lnTo>
                <a:lnTo>
                  <a:pt x="2643" y="807056"/>
                </a:lnTo>
                <a:cubicBezTo>
                  <a:pt x="2643" y="361331"/>
                  <a:pt x="363974" y="0"/>
                  <a:pt x="809699" y="0"/>
                </a:cubicBezTo>
                <a:close/>
              </a:path>
            </a:pathLst>
          </a:custGeom>
          <a:solidFill>
            <a:srgbClr val="B0C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544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FEEF494C-3BA6-2E40-BA85-EF6A63539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12274" y="5494788"/>
            <a:ext cx="1145726" cy="1044124"/>
          </a:xfrm>
          <a:prstGeom prst="rect">
            <a:avLst/>
          </a:prstGeom>
        </p:spPr>
      </p:pic>
      <p:sp>
        <p:nvSpPr>
          <p:cNvPr id="24" name="Freeform 23">
            <a:extLst>
              <a:ext uri="{FF2B5EF4-FFF2-40B4-BE49-F238E27FC236}">
                <a16:creationId xmlns:a16="http://schemas.microsoft.com/office/drawing/2014/main" id="{FE3BB28E-7E60-0841-81D4-F2AF49B1F2C8}"/>
              </a:ext>
            </a:extLst>
          </p:cNvPr>
          <p:cNvSpPr/>
          <p:nvPr userDrawn="1"/>
        </p:nvSpPr>
        <p:spPr>
          <a:xfrm>
            <a:off x="534000" y="378211"/>
            <a:ext cx="11124000" cy="6160701"/>
          </a:xfrm>
          <a:custGeom>
            <a:avLst/>
            <a:gdLst>
              <a:gd name="connsiteX0" fmla="*/ 809699 w 10518243"/>
              <a:gd name="connsiteY0" fmla="*/ 0 h 6160701"/>
              <a:gd name="connsiteX1" fmla="*/ 6565928 w 10518243"/>
              <a:gd name="connsiteY1" fmla="*/ 0 h 6160701"/>
              <a:gd name="connsiteX2" fmla="*/ 6616037 w 10518243"/>
              <a:gd name="connsiteY2" fmla="*/ 2530 h 6160701"/>
              <a:gd name="connsiteX3" fmla="*/ 9734099 w 10518243"/>
              <a:gd name="connsiteY3" fmla="*/ 2530 h 6160701"/>
              <a:gd name="connsiteX4" fmla="*/ 10518243 w 10518243"/>
              <a:gd name="connsiteY4" fmla="*/ 786674 h 6160701"/>
              <a:gd name="connsiteX5" fmla="*/ 10518243 w 10518243"/>
              <a:gd name="connsiteY5" fmla="*/ 3923156 h 6160701"/>
              <a:gd name="connsiteX6" fmla="*/ 9734099 w 10518243"/>
              <a:gd name="connsiteY6" fmla="*/ 4707300 h 6160701"/>
              <a:gd name="connsiteX7" fmla="*/ 8229983 w 10518243"/>
              <a:gd name="connsiteY7" fmla="*/ 4707300 h 6160701"/>
              <a:gd name="connsiteX8" fmla="*/ 8121102 w 10518243"/>
              <a:gd name="connsiteY8" fmla="*/ 4710997 h 6160701"/>
              <a:gd name="connsiteX9" fmla="*/ 7626737 w 10518243"/>
              <a:gd name="connsiteY9" fmla="*/ 4881734 h 6160701"/>
              <a:gd name="connsiteX10" fmla="*/ 7368127 w 10518243"/>
              <a:gd name="connsiteY10" fmla="*/ 5490076 h 6160701"/>
              <a:gd name="connsiteX11" fmla="*/ 7360352 w 10518243"/>
              <a:gd name="connsiteY11" fmla="*/ 5534554 h 6160701"/>
              <a:gd name="connsiteX12" fmla="*/ 7355607 w 10518243"/>
              <a:gd name="connsiteY12" fmla="*/ 5581624 h 6160701"/>
              <a:gd name="connsiteX13" fmla="*/ 7347633 w 10518243"/>
              <a:gd name="connsiteY13" fmla="*/ 5607312 h 6160701"/>
              <a:gd name="connsiteX14" fmla="*/ 7344789 w 10518243"/>
              <a:gd name="connsiteY14" fmla="*/ 5623580 h 6160701"/>
              <a:gd name="connsiteX15" fmla="*/ 7343299 w 10518243"/>
              <a:gd name="connsiteY15" fmla="*/ 5621275 h 6160701"/>
              <a:gd name="connsiteX16" fmla="*/ 7313349 w 10518243"/>
              <a:gd name="connsiteY16" fmla="*/ 5717759 h 6160701"/>
              <a:gd name="connsiteX17" fmla="*/ 6645103 w 10518243"/>
              <a:gd name="connsiteY17" fmla="*/ 6160701 h 6160701"/>
              <a:gd name="connsiteX18" fmla="*/ 725238 w 10518243"/>
              <a:gd name="connsiteY18" fmla="*/ 6160701 h 6160701"/>
              <a:gd name="connsiteX19" fmla="*/ 0 w 10518243"/>
              <a:gd name="connsiteY19" fmla="*/ 5435463 h 6160701"/>
              <a:gd name="connsiteX20" fmla="*/ 0 w 10518243"/>
              <a:gd name="connsiteY20" fmla="*/ 2534601 h 6160701"/>
              <a:gd name="connsiteX21" fmla="*/ 2643 w 10518243"/>
              <a:gd name="connsiteY21" fmla="*/ 2508387 h 6160701"/>
              <a:gd name="connsiteX22" fmla="*/ 2643 w 10518243"/>
              <a:gd name="connsiteY22" fmla="*/ 807056 h 6160701"/>
              <a:gd name="connsiteX23" fmla="*/ 809699 w 10518243"/>
              <a:gd name="connsiteY23" fmla="*/ 0 h 61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8243" h="6160701">
                <a:moveTo>
                  <a:pt x="809699" y="0"/>
                </a:moveTo>
                <a:lnTo>
                  <a:pt x="6565928" y="0"/>
                </a:lnTo>
                <a:lnTo>
                  <a:pt x="6616037" y="2530"/>
                </a:lnTo>
                <a:lnTo>
                  <a:pt x="9734099" y="2530"/>
                </a:lnTo>
                <a:cubicBezTo>
                  <a:pt x="10167170" y="2530"/>
                  <a:pt x="10518243" y="353603"/>
                  <a:pt x="10518243" y="786674"/>
                </a:cubicBezTo>
                <a:lnTo>
                  <a:pt x="10518243" y="3923156"/>
                </a:lnTo>
                <a:cubicBezTo>
                  <a:pt x="10518243" y="4356227"/>
                  <a:pt x="10167170" y="4707300"/>
                  <a:pt x="9734099" y="4707300"/>
                </a:cubicBezTo>
                <a:lnTo>
                  <a:pt x="8229983" y="4707300"/>
                </a:lnTo>
                <a:lnTo>
                  <a:pt x="8121102" y="4710997"/>
                </a:lnTo>
                <a:cubicBezTo>
                  <a:pt x="7899523" y="4723721"/>
                  <a:pt x="7754963" y="4767163"/>
                  <a:pt x="7626737" y="4881734"/>
                </a:cubicBezTo>
                <a:cubicBezTo>
                  <a:pt x="7477139" y="5015399"/>
                  <a:pt x="7422100" y="5195411"/>
                  <a:pt x="7368127" y="5490076"/>
                </a:cubicBezTo>
                <a:lnTo>
                  <a:pt x="7360352" y="5534554"/>
                </a:lnTo>
                <a:lnTo>
                  <a:pt x="7355607" y="5581624"/>
                </a:lnTo>
                <a:lnTo>
                  <a:pt x="7347633" y="5607312"/>
                </a:lnTo>
                <a:lnTo>
                  <a:pt x="7344789" y="5623580"/>
                </a:lnTo>
                <a:lnTo>
                  <a:pt x="7343299" y="5621275"/>
                </a:lnTo>
                <a:lnTo>
                  <a:pt x="7313349" y="5717759"/>
                </a:lnTo>
                <a:cubicBezTo>
                  <a:pt x="7203251" y="5978058"/>
                  <a:pt x="6945507" y="6160701"/>
                  <a:pt x="6645103" y="6160701"/>
                </a:cubicBezTo>
                <a:lnTo>
                  <a:pt x="725238" y="6160701"/>
                </a:lnTo>
                <a:cubicBezTo>
                  <a:pt x="324700" y="6160701"/>
                  <a:pt x="0" y="5836001"/>
                  <a:pt x="0" y="5435463"/>
                </a:cubicBezTo>
                <a:lnTo>
                  <a:pt x="0" y="2534601"/>
                </a:lnTo>
                <a:lnTo>
                  <a:pt x="2643" y="2508387"/>
                </a:lnTo>
                <a:lnTo>
                  <a:pt x="2643" y="807056"/>
                </a:lnTo>
                <a:cubicBezTo>
                  <a:pt x="2643" y="361331"/>
                  <a:pt x="363974" y="0"/>
                  <a:pt x="809699" y="0"/>
                </a:cubicBezTo>
                <a:close/>
              </a:path>
            </a:pathLst>
          </a:custGeom>
          <a:solidFill>
            <a:srgbClr val="1F5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884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FEEF494C-3BA6-2E40-BA85-EF6A63539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8074" y="5494788"/>
            <a:ext cx="1145726" cy="1044124"/>
          </a:xfrm>
          <a:prstGeom prst="rect">
            <a:avLst/>
          </a:prstGeom>
        </p:spPr>
      </p:pic>
      <p:sp>
        <p:nvSpPr>
          <p:cNvPr id="2" name="Oval 1">
            <a:extLst>
              <a:ext uri="{FF2B5EF4-FFF2-40B4-BE49-F238E27FC236}">
                <a16:creationId xmlns:a16="http://schemas.microsoft.com/office/drawing/2014/main" id="{A7F654D2-DDE0-B440-931A-0AD11E2DDED3}"/>
              </a:ext>
            </a:extLst>
          </p:cNvPr>
          <p:cNvSpPr/>
          <p:nvPr userDrawn="1"/>
        </p:nvSpPr>
        <p:spPr>
          <a:xfrm>
            <a:off x="2597013" y="2076037"/>
            <a:ext cx="2705925" cy="2705925"/>
          </a:xfrm>
          <a:prstGeom prst="ellipse">
            <a:avLst/>
          </a:prstGeom>
          <a:solidFill>
            <a:srgbClr val="8B432C">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20DC8B2-BE67-E146-B04D-E4F8D90565BB}"/>
              </a:ext>
            </a:extLst>
          </p:cNvPr>
          <p:cNvSpPr/>
          <p:nvPr userDrawn="1"/>
        </p:nvSpPr>
        <p:spPr>
          <a:xfrm>
            <a:off x="2084125" y="1563149"/>
            <a:ext cx="3731700" cy="3731700"/>
          </a:xfrm>
          <a:prstGeom prst="ellipse">
            <a:avLst/>
          </a:prstGeom>
          <a:noFill/>
          <a:ln w="38100">
            <a:solidFill>
              <a:srgbClr val="8B432C">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131EC0F-0107-444A-9C78-13FCC4B8A94C}"/>
              </a:ext>
            </a:extLst>
          </p:cNvPr>
          <p:cNvSpPr/>
          <p:nvPr userDrawn="1"/>
        </p:nvSpPr>
        <p:spPr>
          <a:xfrm>
            <a:off x="1241238" y="720262"/>
            <a:ext cx="5417474" cy="5417474"/>
          </a:xfrm>
          <a:prstGeom prst="ellipse">
            <a:avLst/>
          </a:prstGeom>
          <a:noFill/>
          <a:ln w="38100">
            <a:solidFill>
              <a:srgbClr val="8B432C">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ADE4AEB-059A-5742-A901-34E744029561}"/>
              </a:ext>
            </a:extLst>
          </p:cNvPr>
          <p:cNvSpPr/>
          <p:nvPr userDrawn="1"/>
        </p:nvSpPr>
        <p:spPr>
          <a:xfrm>
            <a:off x="730525" y="168497"/>
            <a:ext cx="6438902" cy="6438902"/>
          </a:xfrm>
          <a:prstGeom prst="ellipse">
            <a:avLst/>
          </a:prstGeom>
          <a:noFill/>
          <a:ln w="38100">
            <a:solidFill>
              <a:srgbClr val="8B432C">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647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7546B214-5EAE-5649-9814-AB7CC89245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8074" y="5494788"/>
            <a:ext cx="1145726" cy="1044124"/>
          </a:xfrm>
          <a:prstGeom prst="rect">
            <a:avLst/>
          </a:prstGeom>
        </p:spPr>
      </p:pic>
    </p:spTree>
    <p:extLst>
      <p:ext uri="{BB962C8B-B14F-4D97-AF65-F5344CB8AC3E}">
        <p14:creationId xmlns:p14="http://schemas.microsoft.com/office/powerpoint/2010/main" val="2394311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D4653-E7FF-4E4B-99FB-A38086EDD3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357FB5-7FFF-254D-AA50-8061F6C7AA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214B48-CD72-FE4A-AAFB-D8DB9F8D0C7D}"/>
              </a:ext>
            </a:extLst>
          </p:cNvPr>
          <p:cNvSpPr>
            <a:spLocks noGrp="1"/>
          </p:cNvSpPr>
          <p:nvPr>
            <p:ph type="dt" sz="half" idx="10"/>
          </p:nvPr>
        </p:nvSpPr>
        <p:spPr/>
        <p:txBody>
          <a:bodyPr/>
          <a:lstStyle/>
          <a:p>
            <a:fld id="{A934ED8E-284F-7040-AD0A-FC7A2F34A749}" type="datetimeFigureOut">
              <a:rPr lang="en-US" smtClean="0"/>
              <a:t>6/23/2022</a:t>
            </a:fld>
            <a:endParaRPr lang="en-US"/>
          </a:p>
        </p:txBody>
      </p:sp>
      <p:sp>
        <p:nvSpPr>
          <p:cNvPr id="5" name="Footer Placeholder 4">
            <a:extLst>
              <a:ext uri="{FF2B5EF4-FFF2-40B4-BE49-F238E27FC236}">
                <a16:creationId xmlns:a16="http://schemas.microsoft.com/office/drawing/2014/main" id="{B4AE8CE8-E78A-BC4C-BD36-87D05CCA9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8BFAC-5C1C-0146-B302-BA7335725366}"/>
              </a:ext>
            </a:extLst>
          </p:cNvPr>
          <p:cNvSpPr>
            <a:spLocks noGrp="1"/>
          </p:cNvSpPr>
          <p:nvPr>
            <p:ph type="sldNum" sz="quarter" idx="12"/>
          </p:nvPr>
        </p:nvSpPr>
        <p:spPr/>
        <p:txBody>
          <a:bodyPr/>
          <a:lstStyle/>
          <a:p>
            <a:fld id="{DA563DBE-5B12-F046-9E35-6FDB3E98BF8A}" type="slidenum">
              <a:rPr lang="en-US" smtClean="0"/>
              <a:t>‹#›</a:t>
            </a:fld>
            <a:endParaRPr lang="en-US"/>
          </a:p>
        </p:txBody>
      </p:sp>
    </p:spTree>
    <p:extLst>
      <p:ext uri="{BB962C8B-B14F-4D97-AF65-F5344CB8AC3E}">
        <p14:creationId xmlns:p14="http://schemas.microsoft.com/office/powerpoint/2010/main" val="206910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48043-F630-984B-AA8F-4621B0CD6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497D60-C19E-FC4A-ADFB-C0DB47F557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DFC3A-EDDA-9646-BE3A-63EE0A6C3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34ED8E-284F-7040-AD0A-FC7A2F34A749}" type="datetimeFigureOut">
              <a:rPr lang="en-US" smtClean="0"/>
              <a:t>6/23/2022</a:t>
            </a:fld>
            <a:endParaRPr lang="en-US"/>
          </a:p>
        </p:txBody>
      </p:sp>
      <p:sp>
        <p:nvSpPr>
          <p:cNvPr id="5" name="Footer Placeholder 4">
            <a:extLst>
              <a:ext uri="{FF2B5EF4-FFF2-40B4-BE49-F238E27FC236}">
                <a16:creationId xmlns:a16="http://schemas.microsoft.com/office/drawing/2014/main" id="{DBC812B1-8FBA-7E40-A14C-2381964B8E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71226B-672A-3344-AF1C-66708CE451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563DBE-5B12-F046-9E35-6FDB3E98BF8A}" type="slidenum">
              <a:rPr lang="en-US" smtClean="0"/>
              <a:t>‹#›</a:t>
            </a:fld>
            <a:endParaRPr lang="en-US"/>
          </a:p>
        </p:txBody>
      </p:sp>
    </p:spTree>
    <p:extLst>
      <p:ext uri="{BB962C8B-B14F-4D97-AF65-F5344CB8AC3E}">
        <p14:creationId xmlns:p14="http://schemas.microsoft.com/office/powerpoint/2010/main" val="3371378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1" r:id="rId4"/>
    <p:sldLayoutId id="2147483660" r:id="rId5"/>
    <p:sldLayoutId id="2147483662" r:id="rId6"/>
    <p:sldLayoutId id="2147483664" r:id="rId7"/>
    <p:sldLayoutId id="2147483665"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2C535D-FE11-4499-969A-80BE35079C30}" type="datetimeFigureOut">
              <a:rPr lang="en-GB" smtClean="0"/>
              <a:t>23/06/2022</a:t>
            </a:fld>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4E8DA-0F04-479F-A671-5B1FDA1D082B}" type="slidenum">
              <a:rPr lang="en-GB" smtClean="0"/>
              <a:t>‹#›</a:t>
            </a:fld>
            <a:endParaRPr lang="en-GB"/>
          </a:p>
        </p:txBody>
      </p:sp>
    </p:spTree>
    <p:extLst>
      <p:ext uri="{BB962C8B-B14F-4D97-AF65-F5344CB8AC3E}">
        <p14:creationId xmlns:p14="http://schemas.microsoft.com/office/powerpoint/2010/main" val="16069627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farmersvoiceradio.org/"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s://www.youtube.com/watch?v=0m-3yoA-agw" TargetMode="Externa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56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A76F-DA7A-4EDD-8B77-34C81EDA1C30}"/>
              </a:ext>
            </a:extLst>
          </p:cNvPr>
          <p:cNvSpPr txBox="1">
            <a:spLocks/>
          </p:cNvSpPr>
          <p:nvPr/>
        </p:nvSpPr>
        <p:spPr>
          <a:xfrm>
            <a:off x="928397" y="559744"/>
            <a:ext cx="103352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200">
                <a:solidFill>
                  <a:srgbClr val="000000"/>
                </a:solidFill>
                <a:latin typeface="Ranchers" panose="020B0903030202050004" pitchFamily="34" charset="0"/>
              </a:rPr>
              <a:t>FARMERS’ VOICE RADIO ACADEMY</a:t>
            </a:r>
          </a:p>
        </p:txBody>
      </p:sp>
      <p:cxnSp>
        <p:nvCxnSpPr>
          <p:cNvPr id="6" name="Straight Connector 5">
            <a:extLst>
              <a:ext uri="{FF2B5EF4-FFF2-40B4-BE49-F238E27FC236}">
                <a16:creationId xmlns:a16="http://schemas.microsoft.com/office/drawing/2014/main" id="{DD2E7A53-4B22-4233-B0BB-3CC4D6B2F8E4}"/>
              </a:ext>
            </a:extLst>
          </p:cNvPr>
          <p:cNvCxnSpPr>
            <a:cxnSpLocks/>
          </p:cNvCxnSpPr>
          <p:nvPr/>
        </p:nvCxnSpPr>
        <p:spPr>
          <a:xfrm>
            <a:off x="1753571" y="3105116"/>
            <a:ext cx="87755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D3432BC-6A35-4A11-BF11-9514E21ACDB6}"/>
              </a:ext>
            </a:extLst>
          </p:cNvPr>
          <p:cNvCxnSpPr/>
          <p:nvPr/>
        </p:nvCxnSpPr>
        <p:spPr>
          <a:xfrm>
            <a:off x="1759838" y="3105116"/>
            <a:ext cx="0" cy="524656"/>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9A46D8F-8BD6-4B05-803A-77518B828824}"/>
              </a:ext>
            </a:extLst>
          </p:cNvPr>
          <p:cNvSpPr/>
          <p:nvPr/>
        </p:nvSpPr>
        <p:spPr>
          <a:xfrm>
            <a:off x="1678626" y="3629772"/>
            <a:ext cx="14989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9604966-73EC-4898-BC09-FD3AF7F7E5B4}"/>
              </a:ext>
            </a:extLst>
          </p:cNvPr>
          <p:cNvSpPr txBox="1"/>
          <p:nvPr/>
        </p:nvSpPr>
        <p:spPr>
          <a:xfrm>
            <a:off x="953852" y="3922078"/>
            <a:ext cx="1726341" cy="1015663"/>
          </a:xfrm>
          <a:prstGeom prst="rect">
            <a:avLst/>
          </a:prstGeom>
          <a:noFill/>
        </p:spPr>
        <p:txBody>
          <a:bodyPr wrap="square" rtlCol="0">
            <a:spAutoFit/>
          </a:bodyPr>
          <a:lstStyle/>
          <a:p>
            <a:pPr algn="ctr"/>
            <a:r>
              <a:rPr lang="en-GB" sz="2000">
                <a:solidFill>
                  <a:srgbClr val="653021"/>
                </a:solidFill>
                <a:latin typeface="Raleway" panose="020B0003030101060003" pitchFamily="34" charset="0"/>
              </a:rPr>
              <a:t>Training and mentoring programme</a:t>
            </a:r>
          </a:p>
        </p:txBody>
      </p:sp>
      <p:sp>
        <p:nvSpPr>
          <p:cNvPr id="12" name="TextBox 11">
            <a:extLst>
              <a:ext uri="{FF2B5EF4-FFF2-40B4-BE49-F238E27FC236}">
                <a16:creationId xmlns:a16="http://schemas.microsoft.com/office/drawing/2014/main" id="{1AFE6476-4AAF-427D-AF25-4DFCC9AD927A}"/>
              </a:ext>
            </a:extLst>
          </p:cNvPr>
          <p:cNvSpPr txBox="1"/>
          <p:nvPr/>
        </p:nvSpPr>
        <p:spPr>
          <a:xfrm>
            <a:off x="4002100" y="3983634"/>
            <a:ext cx="1469036" cy="707886"/>
          </a:xfrm>
          <a:prstGeom prst="rect">
            <a:avLst/>
          </a:prstGeom>
          <a:noFill/>
        </p:spPr>
        <p:txBody>
          <a:bodyPr wrap="square" rtlCol="0">
            <a:spAutoFit/>
          </a:bodyPr>
          <a:lstStyle/>
          <a:p>
            <a:pPr algn="ctr"/>
            <a:r>
              <a:rPr lang="en-GB" sz="2000">
                <a:solidFill>
                  <a:srgbClr val="653021"/>
                </a:solidFill>
                <a:latin typeface="Raleway" panose="020B0003030101060003" pitchFamily="34" charset="0"/>
              </a:rPr>
              <a:t>Online resources</a:t>
            </a:r>
          </a:p>
        </p:txBody>
      </p:sp>
      <p:sp>
        <p:nvSpPr>
          <p:cNvPr id="13" name="TextBox 12">
            <a:extLst>
              <a:ext uri="{FF2B5EF4-FFF2-40B4-BE49-F238E27FC236}">
                <a16:creationId xmlns:a16="http://schemas.microsoft.com/office/drawing/2014/main" id="{F3CA2C7F-BBE2-4DF7-96EE-368B3B571E01}"/>
              </a:ext>
            </a:extLst>
          </p:cNvPr>
          <p:cNvSpPr txBox="1"/>
          <p:nvPr/>
        </p:nvSpPr>
        <p:spPr>
          <a:xfrm>
            <a:off x="7149438" y="3983634"/>
            <a:ext cx="1595220" cy="707886"/>
          </a:xfrm>
          <a:prstGeom prst="rect">
            <a:avLst/>
          </a:prstGeom>
          <a:noFill/>
        </p:spPr>
        <p:txBody>
          <a:bodyPr wrap="square" rtlCol="0">
            <a:spAutoFit/>
          </a:bodyPr>
          <a:lstStyle/>
          <a:p>
            <a:pPr algn="ctr"/>
            <a:r>
              <a:rPr lang="en-GB" sz="2000">
                <a:solidFill>
                  <a:srgbClr val="653021"/>
                </a:solidFill>
                <a:latin typeface="Raleway" panose="020B0003030101060003" pitchFamily="34" charset="0"/>
              </a:rPr>
              <a:t>Community of practice</a:t>
            </a:r>
          </a:p>
        </p:txBody>
      </p:sp>
      <p:sp>
        <p:nvSpPr>
          <p:cNvPr id="14" name="TextBox 13">
            <a:extLst>
              <a:ext uri="{FF2B5EF4-FFF2-40B4-BE49-F238E27FC236}">
                <a16:creationId xmlns:a16="http://schemas.microsoft.com/office/drawing/2014/main" id="{8607F815-3C3E-4812-8A35-0ABEBF607890}"/>
              </a:ext>
            </a:extLst>
          </p:cNvPr>
          <p:cNvSpPr txBox="1"/>
          <p:nvPr/>
        </p:nvSpPr>
        <p:spPr>
          <a:xfrm>
            <a:off x="9794567" y="3983634"/>
            <a:ext cx="1469036" cy="707886"/>
          </a:xfrm>
          <a:prstGeom prst="rect">
            <a:avLst/>
          </a:prstGeom>
          <a:noFill/>
        </p:spPr>
        <p:txBody>
          <a:bodyPr wrap="square" rtlCol="0">
            <a:spAutoFit/>
          </a:bodyPr>
          <a:lstStyle/>
          <a:p>
            <a:pPr algn="ctr"/>
            <a:r>
              <a:rPr lang="en-GB" sz="2000">
                <a:solidFill>
                  <a:srgbClr val="653021"/>
                </a:solidFill>
                <a:latin typeface="Raleway" panose="020B0003030101060003" pitchFamily="34" charset="0"/>
              </a:rPr>
              <a:t>Start up grants</a:t>
            </a:r>
          </a:p>
        </p:txBody>
      </p:sp>
      <p:cxnSp>
        <p:nvCxnSpPr>
          <p:cNvPr id="17" name="Straight Connector 16">
            <a:extLst>
              <a:ext uri="{FF2B5EF4-FFF2-40B4-BE49-F238E27FC236}">
                <a16:creationId xmlns:a16="http://schemas.microsoft.com/office/drawing/2014/main" id="{B22E92F7-2EDC-4EAC-8738-8A0A68F190B3}"/>
              </a:ext>
            </a:extLst>
          </p:cNvPr>
          <p:cNvCxnSpPr/>
          <p:nvPr/>
        </p:nvCxnSpPr>
        <p:spPr>
          <a:xfrm>
            <a:off x="4716621" y="3105116"/>
            <a:ext cx="0" cy="524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65DC87-D08F-4A21-8931-90787A81602F}"/>
              </a:ext>
            </a:extLst>
          </p:cNvPr>
          <p:cNvCxnSpPr/>
          <p:nvPr/>
        </p:nvCxnSpPr>
        <p:spPr>
          <a:xfrm>
            <a:off x="7947048" y="3121581"/>
            <a:ext cx="0" cy="524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9A27B4-1E59-457C-AA51-0F285BC8B497}"/>
              </a:ext>
            </a:extLst>
          </p:cNvPr>
          <p:cNvCxnSpPr/>
          <p:nvPr/>
        </p:nvCxnSpPr>
        <p:spPr>
          <a:xfrm>
            <a:off x="10536580" y="3092278"/>
            <a:ext cx="0" cy="524656"/>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3DCF1FD-6677-4731-AD88-A33FF098DBF4}"/>
              </a:ext>
            </a:extLst>
          </p:cNvPr>
          <p:cNvSpPr/>
          <p:nvPr/>
        </p:nvSpPr>
        <p:spPr>
          <a:xfrm>
            <a:off x="4641674" y="3633399"/>
            <a:ext cx="14989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C1981ED-5BD1-4B01-B9C2-E6EDF3CB66C8}"/>
              </a:ext>
            </a:extLst>
          </p:cNvPr>
          <p:cNvSpPr/>
          <p:nvPr/>
        </p:nvSpPr>
        <p:spPr>
          <a:xfrm>
            <a:off x="7872101" y="3616934"/>
            <a:ext cx="14989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905E7AE-8026-4B22-9981-EBA4DFC7F305}"/>
              </a:ext>
            </a:extLst>
          </p:cNvPr>
          <p:cNvSpPr/>
          <p:nvPr/>
        </p:nvSpPr>
        <p:spPr>
          <a:xfrm>
            <a:off x="10461633" y="3577659"/>
            <a:ext cx="14989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5492FAE7-79CD-4DA2-935C-0CFC7AEA1B6C}"/>
              </a:ext>
            </a:extLst>
          </p:cNvPr>
          <p:cNvSpPr txBox="1"/>
          <p:nvPr/>
        </p:nvSpPr>
        <p:spPr>
          <a:xfrm>
            <a:off x="3015284" y="3922078"/>
            <a:ext cx="860632" cy="769441"/>
          </a:xfrm>
          <a:prstGeom prst="rect">
            <a:avLst/>
          </a:prstGeom>
          <a:noFill/>
        </p:spPr>
        <p:txBody>
          <a:bodyPr wrap="square" rtlCol="0">
            <a:spAutoFit/>
          </a:bodyPr>
          <a:lstStyle/>
          <a:p>
            <a:r>
              <a:rPr lang="en-GB" sz="4400">
                <a:solidFill>
                  <a:srgbClr val="653021"/>
                </a:solidFill>
                <a:latin typeface="Raleway" panose="020B0003030101060003" pitchFamily="34" charset="0"/>
              </a:rPr>
              <a:t>+</a:t>
            </a:r>
          </a:p>
        </p:txBody>
      </p:sp>
      <p:sp>
        <p:nvSpPr>
          <p:cNvPr id="25" name="TextBox 24">
            <a:extLst>
              <a:ext uri="{FF2B5EF4-FFF2-40B4-BE49-F238E27FC236}">
                <a16:creationId xmlns:a16="http://schemas.microsoft.com/office/drawing/2014/main" id="{69165F41-998C-4939-97F5-F242459A9179}"/>
              </a:ext>
            </a:extLst>
          </p:cNvPr>
          <p:cNvSpPr txBox="1"/>
          <p:nvPr/>
        </p:nvSpPr>
        <p:spPr>
          <a:xfrm>
            <a:off x="6141328" y="3860524"/>
            <a:ext cx="860632" cy="769441"/>
          </a:xfrm>
          <a:prstGeom prst="rect">
            <a:avLst/>
          </a:prstGeom>
          <a:noFill/>
        </p:spPr>
        <p:txBody>
          <a:bodyPr wrap="square" rtlCol="0">
            <a:spAutoFit/>
          </a:bodyPr>
          <a:lstStyle/>
          <a:p>
            <a:r>
              <a:rPr lang="en-GB" sz="4400">
                <a:solidFill>
                  <a:srgbClr val="653021"/>
                </a:solidFill>
                <a:latin typeface="Raleway" panose="020B0003030101060003" pitchFamily="34" charset="0"/>
              </a:rPr>
              <a:t>+</a:t>
            </a:r>
          </a:p>
        </p:txBody>
      </p:sp>
      <p:sp>
        <p:nvSpPr>
          <p:cNvPr id="26" name="TextBox 25">
            <a:extLst>
              <a:ext uri="{FF2B5EF4-FFF2-40B4-BE49-F238E27FC236}">
                <a16:creationId xmlns:a16="http://schemas.microsoft.com/office/drawing/2014/main" id="{85C4EA2E-8F24-4CDD-9D4F-560111F35950}"/>
              </a:ext>
            </a:extLst>
          </p:cNvPr>
          <p:cNvSpPr txBox="1"/>
          <p:nvPr/>
        </p:nvSpPr>
        <p:spPr>
          <a:xfrm>
            <a:off x="9096962" y="3860524"/>
            <a:ext cx="860632" cy="769441"/>
          </a:xfrm>
          <a:prstGeom prst="rect">
            <a:avLst/>
          </a:prstGeom>
          <a:noFill/>
        </p:spPr>
        <p:txBody>
          <a:bodyPr wrap="square" rtlCol="0">
            <a:spAutoFit/>
          </a:bodyPr>
          <a:lstStyle/>
          <a:p>
            <a:r>
              <a:rPr lang="en-GB" sz="4400">
                <a:solidFill>
                  <a:srgbClr val="653021"/>
                </a:solidFill>
                <a:latin typeface="Raleway" panose="020B0003030101060003" pitchFamily="34" charset="0"/>
              </a:rPr>
              <a:t>+</a:t>
            </a:r>
          </a:p>
        </p:txBody>
      </p:sp>
      <p:sp>
        <p:nvSpPr>
          <p:cNvPr id="27" name="TextBox 26">
            <a:extLst>
              <a:ext uri="{FF2B5EF4-FFF2-40B4-BE49-F238E27FC236}">
                <a16:creationId xmlns:a16="http://schemas.microsoft.com/office/drawing/2014/main" id="{63988CFD-DBD7-449B-9FBF-80788C0BF5FF}"/>
              </a:ext>
            </a:extLst>
          </p:cNvPr>
          <p:cNvSpPr txBox="1"/>
          <p:nvPr/>
        </p:nvSpPr>
        <p:spPr>
          <a:xfrm>
            <a:off x="953852" y="1885307"/>
            <a:ext cx="9794095" cy="646331"/>
          </a:xfrm>
          <a:prstGeom prst="rect">
            <a:avLst/>
          </a:prstGeom>
          <a:noFill/>
        </p:spPr>
        <p:txBody>
          <a:bodyPr wrap="square" rtlCol="0">
            <a:spAutoFit/>
          </a:bodyPr>
          <a:lstStyle/>
          <a:p>
            <a:r>
              <a:rPr lang="en-GB">
                <a:latin typeface="Raleway" panose="020B0003030101060003" pitchFamily="34" charset="0"/>
              </a:rPr>
              <a:t>Putting the transformative power of participatory radio into the hands of millions more smallholder farmers </a:t>
            </a:r>
          </a:p>
        </p:txBody>
      </p:sp>
      <p:sp>
        <p:nvSpPr>
          <p:cNvPr id="28" name="TextBox 27">
            <a:extLst>
              <a:ext uri="{FF2B5EF4-FFF2-40B4-BE49-F238E27FC236}">
                <a16:creationId xmlns:a16="http://schemas.microsoft.com/office/drawing/2014/main" id="{5F7B094D-867A-440B-85AD-00A9DE02A37B}"/>
              </a:ext>
            </a:extLst>
          </p:cNvPr>
          <p:cNvSpPr txBox="1"/>
          <p:nvPr/>
        </p:nvSpPr>
        <p:spPr>
          <a:xfrm>
            <a:off x="1154243" y="5216577"/>
            <a:ext cx="6717858" cy="923330"/>
          </a:xfrm>
          <a:prstGeom prst="rect">
            <a:avLst/>
          </a:prstGeom>
          <a:noFill/>
        </p:spPr>
        <p:txBody>
          <a:bodyPr wrap="square" rtlCol="0">
            <a:spAutoFit/>
          </a:bodyPr>
          <a:lstStyle/>
          <a:p>
            <a:r>
              <a:rPr lang="en-GB" dirty="0">
                <a:latin typeface="Raleway" panose="020B0003030101060003" pitchFamily="34" charset="0"/>
              </a:rPr>
              <a:t>We aim to train 20 farmer organisations per year, enabling Farmers’ Voice Radio programmes to reach 3 million smallholder producers in coffee growing regions </a:t>
            </a:r>
          </a:p>
        </p:txBody>
      </p:sp>
    </p:spTree>
    <p:extLst>
      <p:ext uri="{BB962C8B-B14F-4D97-AF65-F5344CB8AC3E}">
        <p14:creationId xmlns:p14="http://schemas.microsoft.com/office/powerpoint/2010/main" val="410625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DEA3-7980-4816-A8E2-822142C05C40}"/>
              </a:ext>
            </a:extLst>
          </p:cNvPr>
          <p:cNvSpPr txBox="1">
            <a:spLocks/>
          </p:cNvSpPr>
          <p:nvPr/>
        </p:nvSpPr>
        <p:spPr>
          <a:xfrm>
            <a:off x="928397" y="559744"/>
            <a:ext cx="103352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200">
                <a:solidFill>
                  <a:srgbClr val="000000"/>
                </a:solidFill>
                <a:latin typeface="Ranchers" panose="020B0903030202050004" pitchFamily="34" charset="0"/>
              </a:rPr>
              <a:t>FARMERS’ VOICE RADIO ACADEMY</a:t>
            </a:r>
          </a:p>
        </p:txBody>
      </p:sp>
      <p:sp>
        <p:nvSpPr>
          <p:cNvPr id="3" name="TextBox 2">
            <a:extLst>
              <a:ext uri="{FF2B5EF4-FFF2-40B4-BE49-F238E27FC236}">
                <a16:creationId xmlns:a16="http://schemas.microsoft.com/office/drawing/2014/main" id="{AE80019C-F0E6-4486-A6BA-F8A5C9E180D5}"/>
              </a:ext>
            </a:extLst>
          </p:cNvPr>
          <p:cNvSpPr txBox="1"/>
          <p:nvPr/>
        </p:nvSpPr>
        <p:spPr>
          <a:xfrm>
            <a:off x="928397" y="1705191"/>
            <a:ext cx="7222485" cy="4728539"/>
          </a:xfrm>
          <a:prstGeom prst="rect">
            <a:avLst/>
          </a:prstGeom>
          <a:noFill/>
        </p:spPr>
        <p:txBody>
          <a:bodyPr wrap="square" rtlCol="0">
            <a:spAutoFit/>
          </a:bodyPr>
          <a:lstStyle/>
          <a:p>
            <a:pPr marL="342900" indent="-342900">
              <a:lnSpc>
                <a:spcPct val="105000"/>
              </a:lnSpc>
              <a:buFont typeface="Symbol" panose="05050102010706020507" pitchFamily="18" charset="2"/>
              <a:buChar char=""/>
            </a:pPr>
            <a:r>
              <a:rPr lang="en-GB" sz="2400" dirty="0">
                <a:solidFill>
                  <a:srgbClr val="000000"/>
                </a:solidFill>
                <a:effectLst/>
                <a:latin typeface="Raleway" panose="020B0003030101060003" pitchFamily="34" charset="0"/>
                <a:ea typeface="Times New Roman" panose="02020603050405020304" pitchFamily="18" charset="0"/>
                <a:cs typeface="Times New Roman" panose="02020603050405020304" pitchFamily="18" charset="0"/>
              </a:rPr>
              <a:t>£</a:t>
            </a:r>
            <a:r>
              <a:rPr lang="en-GB" sz="2400" dirty="0">
                <a:solidFill>
                  <a:srgbClr val="000000"/>
                </a:solidFill>
                <a:latin typeface="Raleway" panose="020B0003030101060003" pitchFamily="34" charset="0"/>
                <a:cs typeface="Times New Roman" panose="02020603050405020304" pitchFamily="18" charset="0"/>
              </a:rPr>
              <a:t>25 is the cost of airtime for one 15-minute radio programme produced by an Academy graduate</a:t>
            </a:r>
          </a:p>
          <a:p>
            <a:pPr marL="342900" indent="-342900">
              <a:lnSpc>
                <a:spcPct val="105000"/>
              </a:lnSpc>
              <a:buFont typeface="Symbol" panose="05050102010706020507" pitchFamily="18" charset="2"/>
              <a:buChar char=""/>
            </a:pPr>
            <a:r>
              <a:rPr lang="en-GB" sz="2400" dirty="0">
                <a:solidFill>
                  <a:srgbClr val="000000"/>
                </a:solidFill>
                <a:effectLst/>
                <a:latin typeface="Raleway" panose="020B0003030101060003" pitchFamily="34" charset="0"/>
                <a:ea typeface="Times New Roman" panose="02020603050405020304" pitchFamily="18" charset="0"/>
                <a:cs typeface="Times New Roman" panose="02020603050405020304" pitchFamily="18" charset="0"/>
              </a:rPr>
              <a:t>£50 would cover the costs of one Farmers’ Voice Radio Academy training session and coaching per year</a:t>
            </a:r>
          </a:p>
          <a:p>
            <a:pPr marL="342900" indent="-342900">
              <a:lnSpc>
                <a:spcPct val="105000"/>
              </a:lnSpc>
              <a:buFont typeface="Symbol" panose="05050102010706020507" pitchFamily="18" charset="2"/>
              <a:buChar char=""/>
            </a:pPr>
            <a:r>
              <a:rPr lang="en-GB" sz="2400" dirty="0">
                <a:solidFill>
                  <a:srgbClr val="000000"/>
                </a:solidFill>
                <a:latin typeface="Raleway" panose="020B0003030101060003" pitchFamily="34" charset="0"/>
                <a:ea typeface="Calibri" panose="020F0502020204030204" pitchFamily="34" charset="0"/>
                <a:cs typeface="Times New Roman" panose="02020603050405020304" pitchFamily="18" charset="0"/>
              </a:rPr>
              <a:t>£</a:t>
            </a:r>
            <a:r>
              <a:rPr lang="en-GB" sz="2400" dirty="0">
                <a:solidFill>
                  <a:srgbClr val="000000"/>
                </a:solidFill>
                <a:latin typeface="Raleway" panose="020B0003030101060003" pitchFamily="34" charset="0"/>
                <a:cs typeface="Times New Roman" panose="02020603050405020304" pitchFamily="18" charset="0"/>
              </a:rPr>
              <a:t>100 is the cost of holding a farmer programme reference group meeting to record programme content</a:t>
            </a:r>
          </a:p>
          <a:p>
            <a:pPr marL="342900" lvl="0" indent="-342900">
              <a:lnSpc>
                <a:spcPct val="105000"/>
              </a:lnSpc>
              <a:buFont typeface="Symbol" panose="05050102010706020507" pitchFamily="18" charset="2"/>
              <a:buChar char=""/>
            </a:pPr>
            <a:r>
              <a:rPr lang="en-GB" sz="2400" dirty="0">
                <a:solidFill>
                  <a:srgbClr val="000000"/>
                </a:solidFill>
                <a:effectLst/>
                <a:latin typeface="Raleway" panose="020B0003030101060003" pitchFamily="34" charset="0"/>
                <a:ea typeface="Times New Roman" panose="02020603050405020304" pitchFamily="18" charset="0"/>
                <a:cs typeface="Times New Roman" panose="02020603050405020304" pitchFamily="18" charset="0"/>
              </a:rPr>
              <a:t>£1,500 is the cost of training one coffee producer organisation through the Farmers’ Voice Radio Academy</a:t>
            </a:r>
            <a:endParaRPr lang="en-GB" dirty="0"/>
          </a:p>
        </p:txBody>
      </p:sp>
      <p:pic>
        <p:nvPicPr>
          <p:cNvPr id="5" name="Picture 4" descr="A person holding a camera&#10;&#10;Description automatically generated with medium confidence">
            <a:extLst>
              <a:ext uri="{FF2B5EF4-FFF2-40B4-BE49-F238E27FC236}">
                <a16:creationId xmlns:a16="http://schemas.microsoft.com/office/drawing/2014/main" id="{B2A6A3AF-9205-4994-9992-B3A5BDD8E4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99834" y="1723636"/>
            <a:ext cx="2780785" cy="3045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19">
            <a:extLst>
              <a:ext uri="{FF2B5EF4-FFF2-40B4-BE49-F238E27FC236}">
                <a16:creationId xmlns:a16="http://schemas.microsoft.com/office/drawing/2014/main" id="{0124866E-36CF-4F85-9BAD-3A489083475C}"/>
              </a:ext>
            </a:extLst>
          </p:cNvPr>
          <p:cNvSpPr/>
          <p:nvPr/>
        </p:nvSpPr>
        <p:spPr>
          <a:xfrm>
            <a:off x="8316850" y="1723635"/>
            <a:ext cx="2946753" cy="3045313"/>
          </a:xfrm>
          <a:prstGeom prst="roundRect">
            <a:avLst/>
          </a:prstGeom>
          <a:noFill/>
          <a:ln w="254000">
            <a:solidFill>
              <a:srgbClr val="1F502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5024"/>
              </a:solidFill>
            </a:endParaRPr>
          </a:p>
        </p:txBody>
      </p:sp>
    </p:spTree>
    <p:extLst>
      <p:ext uri="{BB962C8B-B14F-4D97-AF65-F5344CB8AC3E}">
        <p14:creationId xmlns:p14="http://schemas.microsoft.com/office/powerpoint/2010/main" val="515287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5CC3D0-140D-480A-9E88-054D7CCE875F}"/>
              </a:ext>
            </a:extLst>
          </p:cNvPr>
          <p:cNvSpPr txBox="1"/>
          <p:nvPr/>
        </p:nvSpPr>
        <p:spPr>
          <a:xfrm>
            <a:off x="7120328" y="914400"/>
            <a:ext cx="3588895" cy="3477875"/>
          </a:xfrm>
          <a:prstGeom prst="rect">
            <a:avLst/>
          </a:prstGeom>
          <a:noFill/>
        </p:spPr>
        <p:txBody>
          <a:bodyPr wrap="square" rtlCol="0">
            <a:spAutoFit/>
          </a:bodyPr>
          <a:lstStyle/>
          <a:p>
            <a:r>
              <a:rPr lang="en-GB" sz="4400" dirty="0">
                <a:solidFill>
                  <a:srgbClr val="653021"/>
                </a:solidFill>
                <a:latin typeface="Ranchers" panose="020B0903030202050004" pitchFamily="34" charset="0"/>
              </a:rPr>
              <a:t>Scan here to sponsor Farmers’ Voice Radio Academy</a:t>
            </a:r>
          </a:p>
        </p:txBody>
      </p:sp>
      <p:pic>
        <p:nvPicPr>
          <p:cNvPr id="4" name="Picture 3" descr="Qr code&#10;&#10;Description automatically generated">
            <a:extLst>
              <a:ext uri="{FF2B5EF4-FFF2-40B4-BE49-F238E27FC236}">
                <a16:creationId xmlns:a16="http://schemas.microsoft.com/office/drawing/2014/main" id="{EBDF7CB2-F931-4326-B6CA-4B50DB6A4A03}"/>
              </a:ext>
            </a:extLst>
          </p:cNvPr>
          <p:cNvPicPr>
            <a:picLocks noChangeAspect="1"/>
          </p:cNvPicPr>
          <p:nvPr/>
        </p:nvPicPr>
        <p:blipFill>
          <a:blip r:embed="rId3"/>
          <a:stretch>
            <a:fillRect/>
          </a:stretch>
        </p:blipFill>
        <p:spPr>
          <a:xfrm>
            <a:off x="1182973" y="742013"/>
            <a:ext cx="5373974" cy="5373974"/>
          </a:xfrm>
          <a:prstGeom prst="rect">
            <a:avLst/>
          </a:prstGeom>
        </p:spPr>
      </p:pic>
    </p:spTree>
    <p:extLst>
      <p:ext uri="{BB962C8B-B14F-4D97-AF65-F5344CB8AC3E}">
        <p14:creationId xmlns:p14="http://schemas.microsoft.com/office/powerpoint/2010/main" val="1237503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A722-2846-FA41-8E1D-DA78716420F5}"/>
              </a:ext>
            </a:extLst>
          </p:cNvPr>
          <p:cNvSpPr txBox="1">
            <a:spLocks/>
          </p:cNvSpPr>
          <p:nvPr/>
        </p:nvSpPr>
        <p:spPr>
          <a:xfrm>
            <a:off x="1291474" y="2430194"/>
            <a:ext cx="9608174" cy="2050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chemeClr val="bg1"/>
                </a:solidFill>
              </a:rPr>
              <a:t>Contact: Hannah Davis or Hannah Clark </a:t>
            </a:r>
          </a:p>
          <a:p>
            <a:r>
              <a:rPr lang="en-GB" sz="3600">
                <a:solidFill>
                  <a:schemeClr val="bg1"/>
                </a:solidFill>
              </a:rPr>
              <a:t>Farmers’ Voice Radio Development Managers </a:t>
            </a:r>
          </a:p>
          <a:p>
            <a:r>
              <a:rPr lang="en-GB" sz="3600">
                <a:solidFill>
                  <a:schemeClr val="bg1"/>
                </a:solidFill>
              </a:rPr>
              <a:t>Email: hdavis@lyf.org.uk / hclark@lyf.org.uk </a:t>
            </a:r>
          </a:p>
          <a:p>
            <a:r>
              <a:rPr lang="en-GB" sz="3600">
                <a:solidFill>
                  <a:schemeClr val="bg1"/>
                </a:solidFill>
              </a:rPr>
              <a:t>Tel: +44 (0) 7966092264 </a:t>
            </a:r>
          </a:p>
          <a:p>
            <a:r>
              <a:rPr lang="en-GB" sz="3600">
                <a:solidFill>
                  <a:schemeClr val="bg1"/>
                </a:solidFill>
              </a:rPr>
              <a:t>Website: </a:t>
            </a:r>
            <a:r>
              <a:rPr lang="en-GB" sz="3600">
                <a:solidFill>
                  <a:schemeClr val="bg1"/>
                </a:solidFill>
                <a:hlinkClick r:id="rId3"/>
              </a:rPr>
              <a:t>www.farmersvoiceradio.org</a:t>
            </a:r>
            <a:endParaRPr lang="en-GB" sz="3600">
              <a:solidFill>
                <a:schemeClr val="bg1"/>
              </a:solidFill>
            </a:endParaRPr>
          </a:p>
          <a:p>
            <a:endParaRPr lang="en-GB" sz="3600" spc="200">
              <a:solidFill>
                <a:schemeClr val="bg1"/>
              </a:solidFill>
              <a:latin typeface="Ranchers" panose="020B0903030202050004" pitchFamily="34" charset="0"/>
            </a:endParaRPr>
          </a:p>
        </p:txBody>
      </p:sp>
      <p:sp>
        <p:nvSpPr>
          <p:cNvPr id="3" name="TextBox 2">
            <a:extLst>
              <a:ext uri="{FF2B5EF4-FFF2-40B4-BE49-F238E27FC236}">
                <a16:creationId xmlns:a16="http://schemas.microsoft.com/office/drawing/2014/main" id="{AF48A997-998E-4782-9BCF-5F220EFDA7A9}"/>
              </a:ext>
            </a:extLst>
          </p:cNvPr>
          <p:cNvSpPr txBox="1"/>
          <p:nvPr/>
        </p:nvSpPr>
        <p:spPr>
          <a:xfrm>
            <a:off x="1291474" y="5084064"/>
            <a:ext cx="5998464" cy="646331"/>
          </a:xfrm>
          <a:prstGeom prst="rect">
            <a:avLst/>
          </a:prstGeom>
          <a:noFill/>
        </p:spPr>
        <p:txBody>
          <a:bodyPr wrap="square" rtlCol="0">
            <a:spAutoFit/>
          </a:bodyPr>
          <a:lstStyle/>
          <a:p>
            <a:r>
              <a:rPr lang="en-GB" sz="1800" spc="200">
                <a:solidFill>
                  <a:schemeClr val="bg1"/>
                </a:solidFill>
                <a:latin typeface="Ranchers" panose="020B0903030202050004" pitchFamily="34" charset="0"/>
              </a:rPr>
              <a:t>Farmers’ Voice Radio is an initiative of the Lorna Young </a:t>
            </a:r>
            <a:r>
              <a:rPr lang="en-GB" spc="200">
                <a:solidFill>
                  <a:schemeClr val="bg1"/>
                </a:solidFill>
                <a:latin typeface="Ranchers" panose="020B0903030202050004" pitchFamily="34" charset="0"/>
              </a:rPr>
              <a:t>Foundation (Charity No: 1112895)</a:t>
            </a:r>
            <a:endParaRPr lang="en-US" spc="200">
              <a:solidFill>
                <a:schemeClr val="bg1"/>
              </a:solidFill>
              <a:latin typeface="Ranchers" panose="020B0903030202050004" pitchFamily="34" charset="0"/>
            </a:endParaRPr>
          </a:p>
        </p:txBody>
      </p:sp>
    </p:spTree>
    <p:extLst>
      <p:ext uri="{BB962C8B-B14F-4D97-AF65-F5344CB8AC3E}">
        <p14:creationId xmlns:p14="http://schemas.microsoft.com/office/powerpoint/2010/main" val="3052552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5C1339-F1E8-438B-B69F-FC375E680C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89465" y="911342"/>
            <a:ext cx="2470787" cy="24872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06D51BB4-15A0-8943-B08F-EA5499A7B563}"/>
              </a:ext>
            </a:extLst>
          </p:cNvPr>
          <p:cNvSpPr>
            <a:spLocks noGrp="1"/>
          </p:cNvSpPr>
          <p:nvPr>
            <p:ph type="title" idx="4294967295"/>
          </p:nvPr>
        </p:nvSpPr>
        <p:spPr>
          <a:xfrm>
            <a:off x="1245743" y="839822"/>
            <a:ext cx="6908905" cy="1340303"/>
          </a:xfrm>
        </p:spPr>
        <p:txBody>
          <a:bodyPr>
            <a:noAutofit/>
          </a:bodyPr>
          <a:lstStyle/>
          <a:p>
            <a:pPr algn="l"/>
            <a:r>
              <a:rPr lang="en-US" sz="4000" dirty="0">
                <a:solidFill>
                  <a:schemeClr val="accent6">
                    <a:lumMod val="50000"/>
                  </a:schemeClr>
                </a:solidFill>
                <a:latin typeface="Ranchers"/>
              </a:rPr>
              <a:t>What is The Lorna Young Foundation?</a:t>
            </a:r>
          </a:p>
        </p:txBody>
      </p:sp>
      <p:sp>
        <p:nvSpPr>
          <p:cNvPr id="3" name="Content Placeholder 2">
            <a:extLst>
              <a:ext uri="{FF2B5EF4-FFF2-40B4-BE49-F238E27FC236}">
                <a16:creationId xmlns:a16="http://schemas.microsoft.com/office/drawing/2014/main" id="{6B8D4552-4DC7-5544-8A59-B166A8D5B4A8}"/>
              </a:ext>
            </a:extLst>
          </p:cNvPr>
          <p:cNvSpPr>
            <a:spLocks noGrp="1"/>
          </p:cNvSpPr>
          <p:nvPr>
            <p:ph idx="4294967295"/>
          </p:nvPr>
        </p:nvSpPr>
        <p:spPr>
          <a:xfrm>
            <a:off x="1245743" y="3695372"/>
            <a:ext cx="6459201" cy="2757881"/>
          </a:xfrm>
        </p:spPr>
        <p:txBody>
          <a:bodyPr>
            <a:normAutofit fontScale="25000" lnSpcReduction="20000"/>
          </a:bodyPr>
          <a:lstStyle/>
          <a:p>
            <a:pPr marL="0" indent="0">
              <a:buNone/>
            </a:pPr>
            <a:endParaRPr lang="en-GB" sz="750" spc="150" dirty="0">
              <a:solidFill>
                <a:srgbClr val="1F5024"/>
              </a:solidFill>
              <a:latin typeface="Ranchers" panose="020B0903030202050004" pitchFamily="34" charset="0"/>
              <a:ea typeface="Open Sans" panose="020B0606030504020204" pitchFamily="34" charset="0"/>
              <a:cs typeface="Open Sans" panose="020B0606030504020204" pitchFamily="34" charset="0"/>
            </a:endParaRPr>
          </a:p>
          <a:p>
            <a:pPr>
              <a:lnSpc>
                <a:spcPct val="140000"/>
              </a:lnSpc>
              <a:spcBef>
                <a:spcPts val="450"/>
              </a:spcBef>
              <a:buClr>
                <a:schemeClr val="accent6">
                  <a:lumMod val="50000"/>
                </a:schemeClr>
              </a:buClr>
              <a:buSzPct val="100000"/>
            </a:pPr>
            <a:r>
              <a:rPr lang="en-GB" sz="8000" dirty="0">
                <a:solidFill>
                  <a:schemeClr val="bg1"/>
                </a:solidFill>
                <a:latin typeface="Raleway" panose="020B0003030101060003" pitchFamily="34" charset="0"/>
              </a:rPr>
              <a:t>Training through radio, SMS and FFS</a:t>
            </a:r>
          </a:p>
          <a:p>
            <a:pPr>
              <a:lnSpc>
                <a:spcPct val="140000"/>
              </a:lnSpc>
              <a:spcBef>
                <a:spcPts val="450"/>
              </a:spcBef>
              <a:buClr>
                <a:schemeClr val="accent6">
                  <a:lumMod val="50000"/>
                </a:schemeClr>
              </a:buClr>
              <a:buSzPct val="100000"/>
            </a:pPr>
            <a:r>
              <a:rPr lang="en-GB" sz="8000" dirty="0">
                <a:solidFill>
                  <a:schemeClr val="bg1"/>
                </a:solidFill>
                <a:latin typeface="Raleway" panose="020B0003030101060003" pitchFamily="34" charset="0"/>
              </a:rPr>
              <a:t>More sustainable farming practices</a:t>
            </a:r>
          </a:p>
          <a:p>
            <a:pPr>
              <a:lnSpc>
                <a:spcPct val="140000"/>
              </a:lnSpc>
              <a:spcBef>
                <a:spcPts val="450"/>
              </a:spcBef>
              <a:buClr>
                <a:schemeClr val="accent6">
                  <a:lumMod val="50000"/>
                </a:schemeClr>
              </a:buClr>
              <a:buSzPct val="100000"/>
            </a:pPr>
            <a:r>
              <a:rPr lang="en-GB" sz="8000" dirty="0">
                <a:solidFill>
                  <a:schemeClr val="bg1"/>
                </a:solidFill>
                <a:latin typeface="Raleway" panose="020B0003030101060003" pitchFamily="34" charset="0"/>
              </a:rPr>
              <a:t>Great resilience to climate change</a:t>
            </a:r>
          </a:p>
          <a:p>
            <a:pPr>
              <a:lnSpc>
                <a:spcPct val="140000"/>
              </a:lnSpc>
              <a:spcBef>
                <a:spcPts val="450"/>
              </a:spcBef>
              <a:buClr>
                <a:schemeClr val="accent6">
                  <a:lumMod val="50000"/>
                </a:schemeClr>
              </a:buClr>
              <a:buSzPct val="100000"/>
            </a:pPr>
            <a:r>
              <a:rPr lang="en-GB" sz="8000" dirty="0">
                <a:solidFill>
                  <a:schemeClr val="bg1"/>
                </a:solidFill>
                <a:latin typeface="Raleway" panose="020B0003030101060003" pitchFamily="34" charset="0"/>
              </a:rPr>
              <a:t>Improved trading relationships</a:t>
            </a:r>
          </a:p>
          <a:p>
            <a:pPr>
              <a:lnSpc>
                <a:spcPct val="140000"/>
              </a:lnSpc>
              <a:spcBef>
                <a:spcPts val="450"/>
              </a:spcBef>
              <a:buClr>
                <a:schemeClr val="accent6">
                  <a:lumMod val="50000"/>
                </a:schemeClr>
              </a:buClr>
              <a:buSzPct val="100000"/>
            </a:pPr>
            <a:r>
              <a:rPr lang="en-GB" sz="8000" dirty="0">
                <a:solidFill>
                  <a:schemeClr val="bg1"/>
                </a:solidFill>
                <a:latin typeface="Raleway" panose="020B0003030101060003" pitchFamily="34" charset="0"/>
              </a:rPr>
              <a:t>Capacity building of local institutions</a:t>
            </a:r>
          </a:p>
          <a:p>
            <a:pPr>
              <a:lnSpc>
                <a:spcPct val="100000"/>
              </a:lnSpc>
            </a:pPr>
            <a:endParaRPr lang="en-GB" sz="1500" spc="150" dirty="0">
              <a:latin typeface="Raleway"/>
              <a:ea typeface="Open Sans" panose="020B0606030504020204" pitchFamily="34" charset="0"/>
              <a:cs typeface="Open Sans" panose="020B0606030504020204" pitchFamily="34" charset="0"/>
            </a:endParaRPr>
          </a:p>
          <a:p>
            <a:pPr marL="0" indent="0">
              <a:buNone/>
            </a:pPr>
            <a:endParaRPr lang="en-GB"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ounded Rectangle 8">
            <a:extLst>
              <a:ext uri="{FF2B5EF4-FFF2-40B4-BE49-F238E27FC236}">
                <a16:creationId xmlns:a16="http://schemas.microsoft.com/office/drawing/2014/main" id="{00CB88F0-9C0E-6249-ADB1-63B9FB3C1D71}"/>
              </a:ext>
            </a:extLst>
          </p:cNvPr>
          <p:cNvSpPr/>
          <p:nvPr/>
        </p:nvSpPr>
        <p:spPr>
          <a:xfrm>
            <a:off x="8517386" y="839822"/>
            <a:ext cx="2614947" cy="2438306"/>
          </a:xfrm>
          <a:prstGeom prst="roundRect">
            <a:avLst/>
          </a:prstGeom>
          <a:noFill/>
          <a:ln w="254000">
            <a:solidFill>
              <a:schemeClr val="accent3">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F5024"/>
              </a:solidFill>
              <a:latin typeface="Calibri"/>
            </a:endParaRPr>
          </a:p>
        </p:txBody>
      </p:sp>
      <p:sp>
        <p:nvSpPr>
          <p:cNvPr id="4" name="TextBox 3">
            <a:extLst>
              <a:ext uri="{FF2B5EF4-FFF2-40B4-BE49-F238E27FC236}">
                <a16:creationId xmlns:a16="http://schemas.microsoft.com/office/drawing/2014/main" id="{F1682995-614C-4E16-ACEB-DE8B4D3CC931}"/>
              </a:ext>
            </a:extLst>
          </p:cNvPr>
          <p:cNvSpPr txBox="1"/>
          <p:nvPr/>
        </p:nvSpPr>
        <p:spPr>
          <a:xfrm>
            <a:off x="1245743" y="2458589"/>
            <a:ext cx="6908905" cy="1408078"/>
          </a:xfrm>
          <a:prstGeom prst="rect">
            <a:avLst/>
          </a:prstGeom>
          <a:noFill/>
        </p:spPr>
        <p:txBody>
          <a:bodyPr wrap="square" rtlCol="0">
            <a:spAutoFit/>
          </a:bodyPr>
          <a:lstStyle/>
          <a:p>
            <a:r>
              <a:rPr lang="en-GB" sz="2400" spc="150" dirty="0">
                <a:solidFill>
                  <a:srgbClr val="1F5024"/>
                </a:solidFill>
                <a:latin typeface="Ranchers" panose="020B0903030202050004" pitchFamily="34" charset="0"/>
                <a:ea typeface="Open Sans" panose="020B0606030504020204" pitchFamily="34" charset="0"/>
                <a:cs typeface="Open Sans" panose="020B0606030504020204" pitchFamily="34" charset="0"/>
              </a:rPr>
              <a:t>Enabling farming communities to access and share the information and knowledge they need to succeed</a:t>
            </a:r>
          </a:p>
          <a:p>
            <a:endParaRPr lang="en-GB" sz="1350" dirty="0">
              <a:solidFill>
                <a:prstClr val="black"/>
              </a:solidFill>
              <a:latin typeface="Calibri"/>
            </a:endParaRPr>
          </a:p>
        </p:txBody>
      </p:sp>
      <p:pic>
        <p:nvPicPr>
          <p:cNvPr id="6" name="Picture 5" descr="A picture containing text&#10;&#10;Description automatically generated">
            <a:extLst>
              <a:ext uri="{FF2B5EF4-FFF2-40B4-BE49-F238E27FC236}">
                <a16:creationId xmlns:a16="http://schemas.microsoft.com/office/drawing/2014/main" id="{8366A45E-A4AC-6BC3-F677-B2BEB44CC959}"/>
              </a:ext>
            </a:extLst>
          </p:cNvPr>
          <p:cNvPicPr>
            <a:picLocks noChangeAspect="1"/>
          </p:cNvPicPr>
          <p:nvPr/>
        </p:nvPicPr>
        <p:blipFill>
          <a:blip r:embed="rId4"/>
          <a:stretch>
            <a:fillRect/>
          </a:stretch>
        </p:blipFill>
        <p:spPr>
          <a:xfrm>
            <a:off x="7704944" y="3695372"/>
            <a:ext cx="3657600" cy="733425"/>
          </a:xfrm>
          <a:prstGeom prst="rect">
            <a:avLst/>
          </a:prstGeom>
        </p:spPr>
      </p:pic>
    </p:spTree>
    <p:extLst>
      <p:ext uri="{BB962C8B-B14F-4D97-AF65-F5344CB8AC3E}">
        <p14:creationId xmlns:p14="http://schemas.microsoft.com/office/powerpoint/2010/main" val="2219958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E7347-1154-5C46-AE29-268CE31AF5B1}"/>
              </a:ext>
            </a:extLst>
          </p:cNvPr>
          <p:cNvSpPr txBox="1">
            <a:spLocks/>
          </p:cNvSpPr>
          <p:nvPr/>
        </p:nvSpPr>
        <p:spPr>
          <a:xfrm>
            <a:off x="925517" y="505877"/>
            <a:ext cx="8758130" cy="15739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600"/>
              </a:spcBef>
              <a:spcAft>
                <a:spcPts val="600"/>
              </a:spcAft>
            </a:pPr>
            <a:r>
              <a:rPr lang="en-US" sz="3400" spc="200" dirty="0">
                <a:solidFill>
                  <a:schemeClr val="bg1"/>
                </a:solidFill>
                <a:latin typeface="Ranchers" panose="020B0903030202050004" pitchFamily="34" charset="0"/>
              </a:rPr>
              <a:t>FARMERS’ VOICE RADIO:  A DIFFERENT WAY OF SUPPORTING COFFEE FARMERS</a:t>
            </a:r>
          </a:p>
        </p:txBody>
      </p:sp>
      <p:sp>
        <p:nvSpPr>
          <p:cNvPr id="3" name="Content Placeholder 2">
            <a:extLst>
              <a:ext uri="{FF2B5EF4-FFF2-40B4-BE49-F238E27FC236}">
                <a16:creationId xmlns:a16="http://schemas.microsoft.com/office/drawing/2014/main" id="{8CD5BA1E-4D49-0D49-AA0E-963596ED6D43}"/>
              </a:ext>
            </a:extLst>
          </p:cNvPr>
          <p:cNvSpPr txBox="1">
            <a:spLocks/>
          </p:cNvSpPr>
          <p:nvPr/>
        </p:nvSpPr>
        <p:spPr>
          <a:xfrm>
            <a:off x="925516" y="2683192"/>
            <a:ext cx="7054124" cy="257759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800" dirty="0">
              <a:solidFill>
                <a:srgbClr val="65302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20000"/>
              </a:lnSpc>
              <a:spcBef>
                <a:spcPts val="600"/>
              </a:spcBef>
              <a:buClr>
                <a:srgbClr val="CDB434"/>
              </a:buClr>
              <a:buSzPct val="100000"/>
              <a:buFont typeface="Courier New" panose="02070309020205020404" pitchFamily="49" charset="0"/>
              <a:buChar char="o"/>
            </a:pPr>
            <a:r>
              <a:rPr lang="en-GB" sz="2200" dirty="0">
                <a:solidFill>
                  <a:srgbClr val="653021"/>
                </a:solidFill>
                <a:latin typeface="Raleway" panose="020B0003030101060003" pitchFamily="34" charset="0"/>
              </a:rPr>
              <a:t>Intensive cultivation, climate change and degraded land are making traditional livelihoods unviable </a:t>
            </a:r>
          </a:p>
          <a:p>
            <a:pPr marL="285750" indent="-285750">
              <a:lnSpc>
                <a:spcPct val="120000"/>
              </a:lnSpc>
              <a:spcBef>
                <a:spcPts val="600"/>
              </a:spcBef>
              <a:buClr>
                <a:srgbClr val="CDB434"/>
              </a:buClr>
              <a:buSzPct val="100000"/>
              <a:buFont typeface="Courier New" panose="02070309020205020404" pitchFamily="49" charset="0"/>
              <a:buChar char="o"/>
            </a:pPr>
            <a:r>
              <a:rPr lang="en-GB" sz="2200" dirty="0">
                <a:solidFill>
                  <a:srgbClr val="653021"/>
                </a:solidFill>
                <a:latin typeface="Raleway" panose="020B0003030101060003" pitchFamily="34" charset="0"/>
              </a:rPr>
              <a:t>Poor infrastructure, low education levels and social exclusion (particularly women) prevent access to essential information and services</a:t>
            </a:r>
          </a:p>
          <a:p>
            <a:pPr marL="285750" indent="-285750">
              <a:lnSpc>
                <a:spcPct val="120000"/>
              </a:lnSpc>
              <a:spcBef>
                <a:spcPts val="600"/>
              </a:spcBef>
              <a:buClr>
                <a:srgbClr val="CDB434"/>
              </a:buClr>
              <a:buSzPct val="100000"/>
              <a:buFont typeface="Courier New" panose="02070309020205020404" pitchFamily="49" charset="0"/>
              <a:buChar char="o"/>
            </a:pPr>
            <a:r>
              <a:rPr lang="en-GB" sz="2200" dirty="0">
                <a:solidFill>
                  <a:srgbClr val="653021"/>
                </a:solidFill>
                <a:latin typeface="Raleway" panose="020B0003030101060003" pitchFamily="34" charset="0"/>
              </a:rPr>
              <a:t>COVID 19 has disrupted markets and face-to-face service delivery, causing further isolation</a:t>
            </a:r>
          </a:p>
          <a:p>
            <a:endParaRPr lang="en-GB" sz="2100" dirty="0">
              <a:solidFill>
                <a:schemeClr val="bg1"/>
              </a:solidFill>
              <a:latin typeface="Raleway" panose="020B0003030101060003" pitchFamily="34" charset="0"/>
              <a:ea typeface="Open Sans" panose="020B0606030504020204" pitchFamily="34" charset="0"/>
              <a:cs typeface="Open Sans" panose="020B0606030504020204" pitchFamily="34" charset="0"/>
            </a:endParaRPr>
          </a:p>
          <a:p>
            <a:endParaRPr lang="en-GB" sz="2100" dirty="0">
              <a:solidFill>
                <a:schemeClr val="bg1"/>
              </a:solidFill>
              <a:latin typeface="Raleway" panose="020B0003030101060003" pitchFamily="34" charset="0"/>
              <a:ea typeface="Open Sans" panose="020B0606030504020204" pitchFamily="34" charset="0"/>
              <a:cs typeface="Open Sans" panose="020B0606030504020204" pitchFamily="34" charset="0"/>
            </a:endParaRPr>
          </a:p>
          <a:p>
            <a:endParaRPr lang="en-GB" sz="2100" dirty="0">
              <a:solidFill>
                <a:schemeClr val="bg1"/>
              </a:solidFill>
              <a:latin typeface="Raleway" panose="020B0003030101060003" pitchFamily="34" charset="0"/>
              <a:ea typeface="Open Sans" panose="020B0606030504020204" pitchFamily="34" charset="0"/>
              <a:cs typeface="Open Sans" panose="020B0606030504020204" pitchFamily="34" charset="0"/>
            </a:endParaRPr>
          </a:p>
        </p:txBody>
      </p:sp>
      <p:pic>
        <p:nvPicPr>
          <p:cNvPr id="8" name="Picture 7" descr="A person holding a camera&#10;&#10;Description automatically generated with medium confidence">
            <a:extLst>
              <a:ext uri="{FF2B5EF4-FFF2-40B4-BE49-F238E27FC236}">
                <a16:creationId xmlns:a16="http://schemas.microsoft.com/office/drawing/2014/main" id="{5534C6AE-7D07-4279-9FE0-290553C111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18153" y="2171775"/>
            <a:ext cx="2880215" cy="2386584"/>
          </a:xfrm>
          <a:prstGeom prst="rect">
            <a:avLst/>
          </a:prstGeom>
        </p:spPr>
      </p:pic>
      <p:sp>
        <p:nvSpPr>
          <p:cNvPr id="4" name="Rounded Rectangle 25">
            <a:extLst>
              <a:ext uri="{FF2B5EF4-FFF2-40B4-BE49-F238E27FC236}">
                <a16:creationId xmlns:a16="http://schemas.microsoft.com/office/drawing/2014/main" id="{FCDE5253-A588-42B1-B121-34D2B406BB5E}"/>
              </a:ext>
            </a:extLst>
          </p:cNvPr>
          <p:cNvSpPr/>
          <p:nvPr/>
        </p:nvSpPr>
        <p:spPr>
          <a:xfrm>
            <a:off x="8250038" y="2076272"/>
            <a:ext cx="3016446" cy="2577590"/>
          </a:xfrm>
          <a:prstGeom prst="roundRect">
            <a:avLst/>
          </a:prstGeom>
          <a:noFill/>
          <a:ln w="190500">
            <a:solidFill>
              <a:srgbClr val="CDB43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5024"/>
              </a:solidFill>
            </a:endParaRPr>
          </a:p>
        </p:txBody>
      </p:sp>
      <p:sp>
        <p:nvSpPr>
          <p:cNvPr id="6" name="TextBox 5">
            <a:extLst>
              <a:ext uri="{FF2B5EF4-FFF2-40B4-BE49-F238E27FC236}">
                <a16:creationId xmlns:a16="http://schemas.microsoft.com/office/drawing/2014/main" id="{FBF887C1-B0A6-49C0-94B2-266D2727856F}"/>
              </a:ext>
            </a:extLst>
          </p:cNvPr>
          <p:cNvSpPr txBox="1"/>
          <p:nvPr/>
        </p:nvSpPr>
        <p:spPr>
          <a:xfrm>
            <a:off x="993632" y="2008294"/>
            <a:ext cx="6924326" cy="1107996"/>
          </a:xfrm>
          <a:prstGeom prst="rect">
            <a:avLst/>
          </a:prstGeom>
          <a:noFill/>
        </p:spPr>
        <p:txBody>
          <a:bodyPr wrap="square" rtlCol="0">
            <a:spAutoFit/>
          </a:bodyPr>
          <a:lstStyle/>
          <a:p>
            <a:r>
              <a:rPr lang="en-GB" sz="2400" spc="200" dirty="0">
                <a:solidFill>
                  <a:srgbClr val="1F5024"/>
                </a:solidFill>
                <a:latin typeface="Ranchers" panose="020B0903030202050004" pitchFamily="34" charset="0"/>
                <a:ea typeface="Open Sans" panose="020B0606030504020204" pitchFamily="34" charset="0"/>
                <a:cs typeface="Open Sans" panose="020B0606030504020204" pitchFamily="34" charset="0"/>
              </a:rPr>
              <a:t>Remote rural communities across the world are under huge pressure </a:t>
            </a:r>
          </a:p>
          <a:p>
            <a:endParaRPr lang="en-GB" dirty="0"/>
          </a:p>
        </p:txBody>
      </p:sp>
      <p:sp>
        <p:nvSpPr>
          <p:cNvPr id="9" name="TextBox 8">
            <a:extLst>
              <a:ext uri="{FF2B5EF4-FFF2-40B4-BE49-F238E27FC236}">
                <a16:creationId xmlns:a16="http://schemas.microsoft.com/office/drawing/2014/main" id="{91EB299D-46E0-49A7-A05C-81A357021970}"/>
              </a:ext>
            </a:extLst>
          </p:cNvPr>
          <p:cNvSpPr txBox="1"/>
          <p:nvPr/>
        </p:nvSpPr>
        <p:spPr>
          <a:xfrm>
            <a:off x="1127799" y="5260782"/>
            <a:ext cx="7122239" cy="1477328"/>
          </a:xfrm>
          <a:prstGeom prst="rect">
            <a:avLst/>
          </a:prstGeom>
          <a:noFill/>
        </p:spPr>
        <p:txBody>
          <a:bodyPr wrap="square" rtlCol="0">
            <a:spAutoFit/>
          </a:bodyPr>
          <a:lstStyle/>
          <a:p>
            <a:r>
              <a:rPr lang="en-GB" sz="2400" spc="200" dirty="0">
                <a:solidFill>
                  <a:schemeClr val="tx2"/>
                </a:solidFill>
                <a:latin typeface="Raleway" panose="020B0003030101060003" pitchFamily="34" charset="0"/>
                <a:ea typeface="Open Sans" panose="020B0606030504020204" pitchFamily="34" charset="0"/>
                <a:cs typeface="Open Sans" panose="020B0606030504020204" pitchFamily="34" charset="0"/>
              </a:rPr>
              <a:t>Radio overcomes these barriers: it is accessible, affordable, trusted, inclusive and quickly reaches thousands!</a:t>
            </a:r>
          </a:p>
          <a:p>
            <a:endParaRPr lang="en-GB" dirty="0"/>
          </a:p>
        </p:txBody>
      </p:sp>
    </p:spTree>
    <p:extLst>
      <p:ext uri="{BB962C8B-B14F-4D97-AF65-F5344CB8AC3E}">
        <p14:creationId xmlns:p14="http://schemas.microsoft.com/office/powerpoint/2010/main" val="3282131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83D82E7-9900-4887-9528-743FFF15C3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36" y="0"/>
            <a:ext cx="12191980" cy="6856718"/>
          </a:xfrm>
          <a:prstGeom prst="rect">
            <a:avLst/>
          </a:prstGeom>
        </p:spPr>
      </p:pic>
      <p:sp>
        <p:nvSpPr>
          <p:cNvPr id="5" name="Content Placeholder 2">
            <a:extLst>
              <a:ext uri="{FF2B5EF4-FFF2-40B4-BE49-F238E27FC236}">
                <a16:creationId xmlns:a16="http://schemas.microsoft.com/office/drawing/2014/main" id="{DB2096EB-7C61-4C4C-8DCD-C21490E1EB40}"/>
              </a:ext>
            </a:extLst>
          </p:cNvPr>
          <p:cNvSpPr txBox="1">
            <a:spLocks/>
          </p:cNvSpPr>
          <p:nvPr/>
        </p:nvSpPr>
        <p:spPr>
          <a:xfrm>
            <a:off x="3552544" y="197262"/>
            <a:ext cx="5389437" cy="30775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Clr>
                <a:srgbClr val="1F5024"/>
              </a:buClr>
              <a:buSzPct val="100000"/>
              <a:buFont typeface="Arial" panose="020B0604020202020204" pitchFamily="34" charset="0"/>
              <a:buNone/>
            </a:pPr>
            <a:r>
              <a:rPr lang="en-GB" sz="6800" dirty="0">
                <a:solidFill>
                  <a:schemeClr val="bg1"/>
                </a:solidFill>
                <a:latin typeface="Raleway" panose="020B0003030101060003" pitchFamily="34" charset="0"/>
              </a:rPr>
              <a:t>Farmers’ Voice Radio enables farming communities to access and share the information they need to succeed. It is proven to: </a:t>
            </a:r>
          </a:p>
          <a:p>
            <a:pPr marL="0" indent="0">
              <a:lnSpc>
                <a:spcPct val="120000"/>
              </a:lnSpc>
              <a:spcBef>
                <a:spcPts val="0"/>
              </a:spcBef>
              <a:buClr>
                <a:srgbClr val="1F5024"/>
              </a:buClr>
              <a:buSzPct val="100000"/>
              <a:buFont typeface="Arial" panose="020B0604020202020204" pitchFamily="34" charset="0"/>
              <a:buNone/>
            </a:pPr>
            <a:endParaRPr lang="en-GB" sz="3200" dirty="0">
              <a:solidFill>
                <a:schemeClr val="bg1"/>
              </a:solidFill>
              <a:latin typeface="Raleway" panose="020B0003030101060003" pitchFamily="34" charset="0"/>
            </a:endParaRPr>
          </a:p>
          <a:p>
            <a:pPr marL="285750" indent="-285750">
              <a:lnSpc>
                <a:spcPct val="120000"/>
              </a:lnSpc>
              <a:spcBef>
                <a:spcPts val="600"/>
              </a:spcBef>
              <a:buClr>
                <a:srgbClr val="1F5024"/>
              </a:buClr>
              <a:buSzPct val="100000"/>
              <a:buFont typeface="Courier New" panose="02070309020205020404" pitchFamily="49" charset="0"/>
              <a:buChar char="o"/>
            </a:pPr>
            <a:r>
              <a:rPr lang="en-GB" sz="6800" dirty="0">
                <a:solidFill>
                  <a:schemeClr val="bg1"/>
                </a:solidFill>
                <a:latin typeface="Raleway" panose="020B0003030101060003" pitchFamily="34" charset="0"/>
              </a:rPr>
              <a:t>strengthen smallholder supply chains</a:t>
            </a:r>
          </a:p>
          <a:p>
            <a:pPr marL="285750" indent="-285750">
              <a:lnSpc>
                <a:spcPct val="120000"/>
              </a:lnSpc>
              <a:spcBef>
                <a:spcPts val="600"/>
              </a:spcBef>
              <a:buClr>
                <a:srgbClr val="1F5024"/>
              </a:buClr>
              <a:buSzPct val="100000"/>
              <a:buFont typeface="Courier New" panose="02070309020205020404" pitchFamily="49" charset="0"/>
              <a:buChar char="o"/>
            </a:pPr>
            <a:r>
              <a:rPr lang="en-GB" sz="6800" dirty="0">
                <a:solidFill>
                  <a:schemeClr val="bg1"/>
                </a:solidFill>
                <a:latin typeface="Raleway" panose="020B0003030101060003" pitchFamily="34" charset="0"/>
              </a:rPr>
              <a:t>increase crop yields and quality</a:t>
            </a:r>
          </a:p>
          <a:p>
            <a:pPr marL="285750" indent="-285750">
              <a:lnSpc>
                <a:spcPct val="120000"/>
              </a:lnSpc>
              <a:spcBef>
                <a:spcPts val="600"/>
              </a:spcBef>
              <a:buClr>
                <a:srgbClr val="1F5024"/>
              </a:buClr>
              <a:buSzPct val="100000"/>
              <a:buFont typeface="Courier New" panose="02070309020205020404" pitchFamily="49" charset="0"/>
              <a:buChar char="o"/>
            </a:pPr>
            <a:r>
              <a:rPr lang="en-GB" sz="6800" dirty="0">
                <a:solidFill>
                  <a:schemeClr val="bg1"/>
                </a:solidFill>
                <a:latin typeface="Raleway" panose="020B0003030101060003" pitchFamily="34" charset="0"/>
              </a:rPr>
              <a:t>improve smallholder access to markets</a:t>
            </a:r>
          </a:p>
          <a:p>
            <a:pPr marL="285750" indent="-285750">
              <a:lnSpc>
                <a:spcPct val="120000"/>
              </a:lnSpc>
              <a:spcBef>
                <a:spcPts val="600"/>
              </a:spcBef>
              <a:buClr>
                <a:srgbClr val="1F5024"/>
              </a:buClr>
              <a:buSzPct val="100000"/>
              <a:buFont typeface="Courier New" panose="02070309020205020404" pitchFamily="49" charset="0"/>
              <a:buChar char="o"/>
            </a:pPr>
            <a:r>
              <a:rPr lang="en-GB" sz="6800" dirty="0">
                <a:solidFill>
                  <a:schemeClr val="bg1"/>
                </a:solidFill>
                <a:latin typeface="Raleway" panose="020B0003030101060003" pitchFamily="34" charset="0"/>
              </a:rPr>
              <a:t>enhance women’s participation</a:t>
            </a:r>
          </a:p>
          <a:p>
            <a:pPr marL="285750" indent="-285750">
              <a:lnSpc>
                <a:spcPct val="120000"/>
              </a:lnSpc>
              <a:spcBef>
                <a:spcPts val="600"/>
              </a:spcBef>
              <a:buClr>
                <a:srgbClr val="1F5024"/>
              </a:buClr>
              <a:buSzPct val="100000"/>
              <a:buFont typeface="Courier New" panose="02070309020205020404" pitchFamily="49" charset="0"/>
              <a:buChar char="o"/>
            </a:pPr>
            <a:r>
              <a:rPr lang="en-GB" sz="6800" dirty="0">
                <a:solidFill>
                  <a:schemeClr val="bg1"/>
                </a:solidFill>
                <a:latin typeface="Raleway" panose="020B0003030101060003" pitchFamily="34" charset="0"/>
              </a:rPr>
              <a:t>build climate change resilience</a:t>
            </a:r>
          </a:p>
          <a:p>
            <a:pPr>
              <a:lnSpc>
                <a:spcPct val="100000"/>
              </a:lnSpc>
            </a:pPr>
            <a:endParaRPr lang="en-GB" sz="2000" spc="200" dirty="0">
              <a:latin typeface="Raleway"/>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Logo&#10;&#10;Description automatically generated with medium confidence">
            <a:extLst>
              <a:ext uri="{FF2B5EF4-FFF2-40B4-BE49-F238E27FC236}">
                <a16:creationId xmlns:a16="http://schemas.microsoft.com/office/drawing/2014/main" id="{4E877037-F891-45B7-B7E7-CE9B58706C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2143" y="5450773"/>
            <a:ext cx="1161246" cy="1060863"/>
          </a:xfrm>
          <a:prstGeom prst="rect">
            <a:avLst/>
          </a:prstGeom>
        </p:spPr>
      </p:pic>
      <p:sp>
        <p:nvSpPr>
          <p:cNvPr id="2" name="TextBox 1">
            <a:extLst>
              <a:ext uri="{FF2B5EF4-FFF2-40B4-BE49-F238E27FC236}">
                <a16:creationId xmlns:a16="http://schemas.microsoft.com/office/drawing/2014/main" id="{89C42CF3-F99C-41AA-B93A-B64A79C59EE4}"/>
              </a:ext>
            </a:extLst>
          </p:cNvPr>
          <p:cNvSpPr txBox="1"/>
          <p:nvPr/>
        </p:nvSpPr>
        <p:spPr>
          <a:xfrm>
            <a:off x="182910" y="6014406"/>
            <a:ext cx="6817497" cy="715089"/>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dirty="0">
                <a:solidFill>
                  <a:schemeClr val="bg1">
                    <a:lumMod val="95000"/>
                  </a:schemeClr>
                </a:solidFill>
                <a:latin typeface="Raleway" panose="020B0003030101060003" pitchFamily="34" charset="0"/>
              </a:rPr>
              <a:t>Coffee producer being interviewed for a Farmers’ Voice Radio programme, </a:t>
            </a:r>
            <a:r>
              <a:rPr lang="en-GB" dirty="0" err="1">
                <a:solidFill>
                  <a:schemeClr val="bg1">
                    <a:lumMod val="95000"/>
                  </a:schemeClr>
                </a:solidFill>
                <a:latin typeface="Raleway" panose="020B0003030101060003" pitchFamily="34" charset="0"/>
              </a:rPr>
              <a:t>Jimma</a:t>
            </a:r>
            <a:r>
              <a:rPr lang="en-GB" dirty="0">
                <a:solidFill>
                  <a:schemeClr val="bg1">
                    <a:lumMod val="95000"/>
                  </a:schemeClr>
                </a:solidFill>
                <a:latin typeface="Raleway" panose="020B0003030101060003" pitchFamily="34" charset="0"/>
              </a:rPr>
              <a:t>, Ethiopia</a:t>
            </a:r>
          </a:p>
        </p:txBody>
      </p:sp>
    </p:spTree>
    <p:extLst>
      <p:ext uri="{BB962C8B-B14F-4D97-AF65-F5344CB8AC3E}">
        <p14:creationId xmlns:p14="http://schemas.microsoft.com/office/powerpoint/2010/main" val="644353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50061D2-D326-8C48-A55A-DB62525AECD5}"/>
              </a:ext>
            </a:extLst>
          </p:cNvPr>
          <p:cNvSpPr txBox="1">
            <a:spLocks/>
          </p:cNvSpPr>
          <p:nvPr/>
        </p:nvSpPr>
        <p:spPr>
          <a:xfrm>
            <a:off x="441063" y="393700"/>
            <a:ext cx="10256529" cy="7870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spc="200">
                <a:solidFill>
                  <a:srgbClr val="1F5024"/>
                </a:solidFill>
                <a:latin typeface="Ranchers" panose="020B0903030202050004"/>
              </a:rPr>
              <a:t>HOW DOES FARMERS’ VOICE RADIO WORK?</a:t>
            </a:r>
          </a:p>
        </p:txBody>
      </p:sp>
      <p:pic>
        <p:nvPicPr>
          <p:cNvPr id="16" name="Picture 15" descr="A close up of a logo&#10;&#10;Description automatically generated">
            <a:extLst>
              <a:ext uri="{FF2B5EF4-FFF2-40B4-BE49-F238E27FC236}">
                <a16:creationId xmlns:a16="http://schemas.microsoft.com/office/drawing/2014/main" id="{9F6A6F39-B36C-4AB5-9B90-01B7CDAD308F}"/>
              </a:ext>
            </a:extLst>
          </p:cNvPr>
          <p:cNvPicPr/>
          <p:nvPr/>
        </p:nvPicPr>
        <p:blipFill>
          <a:blip r:embed="rId3" cstate="email">
            <a:extLst>
              <a:ext uri="{28A0092B-C50C-407E-A947-70E740481C1C}">
                <a14:useLocalDpi xmlns:a14="http://schemas.microsoft.com/office/drawing/2010/main"/>
              </a:ext>
            </a:extLst>
          </a:blip>
          <a:stretch>
            <a:fillRect/>
          </a:stretch>
        </p:blipFill>
        <p:spPr>
          <a:xfrm>
            <a:off x="259693" y="1114884"/>
            <a:ext cx="2255046" cy="2441086"/>
          </a:xfrm>
          <a:prstGeom prst="rect">
            <a:avLst/>
          </a:prstGeom>
        </p:spPr>
      </p:pic>
      <p:sp>
        <p:nvSpPr>
          <p:cNvPr id="17" name="Text Box 28">
            <a:extLst>
              <a:ext uri="{FF2B5EF4-FFF2-40B4-BE49-F238E27FC236}">
                <a16:creationId xmlns:a16="http://schemas.microsoft.com/office/drawing/2014/main" id="{6915252F-E4BE-41FB-8C87-39EC599660DB}"/>
              </a:ext>
            </a:extLst>
          </p:cNvPr>
          <p:cNvSpPr txBox="1"/>
          <p:nvPr/>
        </p:nvSpPr>
        <p:spPr>
          <a:xfrm>
            <a:off x="2514739" y="1183768"/>
            <a:ext cx="2913860" cy="2636853"/>
          </a:xfrm>
          <a:prstGeom prst="rect">
            <a:avLst/>
          </a:prstGeom>
          <a:noFill/>
          <a:ln>
            <a:noFill/>
          </a:ln>
          <a:effectLst/>
          <a:extLst>
            <a:ext uri="{C572A759-6A51-4108-AA02-DFA0A04FC94B}">
              <ma14:wrappingTextBoxFlag xmlns:lc="http://schemas.openxmlformats.org/drawingml/2006/lockedCanvas" xmlns:arto="http://schemas.microsoft.com/office/word/2006/arto"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342900" fontAlgn="base"/>
            <a:r>
              <a:rPr lang="en-US" sz="2000">
                <a:solidFill>
                  <a:prstClr val="black"/>
                </a:solidFill>
                <a:latin typeface="Calibri Light" panose="020F0302020204030204"/>
                <a:ea typeface="MS Mincho" panose="02020609040205080304" pitchFamily="49" charset="-128"/>
                <a:cs typeface="Times New Roman" panose="02020603050405020304" pitchFamily="18" charset="0"/>
              </a:rPr>
              <a:t>Farmers' Voice Radio brings smallholder farmers together with other relevant experts in community settings to discuss their challenges on the radio</a:t>
            </a:r>
            <a:r>
              <a:rPr lang="en-US">
                <a:solidFill>
                  <a:prstClr val="black"/>
                </a:solidFill>
                <a:latin typeface="Calibri Light" panose="020F0302020204030204"/>
                <a:ea typeface="MS Mincho" panose="02020609040205080304" pitchFamily="49" charset="-128"/>
                <a:cs typeface="Times New Roman" panose="02020603050405020304" pitchFamily="18" charset="0"/>
              </a:rPr>
              <a:t>. </a:t>
            </a:r>
            <a:r>
              <a:rPr lang="en-GB" sz="750">
                <a:solidFill>
                  <a:prstClr val="black"/>
                </a:solidFill>
                <a:latin typeface="Calibri" panose="020F0502020204030204" pitchFamily="34" charset="0"/>
                <a:ea typeface="MS Mincho" panose="02020609040205080304" pitchFamily="49" charset="-128"/>
                <a:cs typeface="Times New Roman" panose="02020603050405020304" pitchFamily="18" charset="0"/>
              </a:rPr>
              <a:t> </a:t>
            </a:r>
          </a:p>
        </p:txBody>
      </p:sp>
      <p:pic>
        <p:nvPicPr>
          <p:cNvPr id="19" name="Picture 18" descr="A picture containing object, clock&#10;&#10;Description automatically generated">
            <a:extLst>
              <a:ext uri="{FF2B5EF4-FFF2-40B4-BE49-F238E27FC236}">
                <a16:creationId xmlns:a16="http://schemas.microsoft.com/office/drawing/2014/main" id="{6F829F9D-85BF-4128-9EFA-EEE51449376B}"/>
              </a:ext>
            </a:extLst>
          </p:cNvPr>
          <p:cNvPicPr/>
          <p:nvPr/>
        </p:nvPicPr>
        <p:blipFill>
          <a:blip r:embed="rId4" cstate="email">
            <a:extLst>
              <a:ext uri="{28A0092B-C50C-407E-A947-70E740481C1C}">
                <a14:useLocalDpi xmlns:a14="http://schemas.microsoft.com/office/drawing/2010/main"/>
              </a:ext>
            </a:extLst>
          </a:blip>
          <a:stretch>
            <a:fillRect/>
          </a:stretch>
        </p:blipFill>
        <p:spPr>
          <a:xfrm>
            <a:off x="5510790" y="1134886"/>
            <a:ext cx="3139722" cy="2441086"/>
          </a:xfrm>
          <a:prstGeom prst="rect">
            <a:avLst/>
          </a:prstGeom>
        </p:spPr>
      </p:pic>
      <p:sp>
        <p:nvSpPr>
          <p:cNvPr id="20" name="Text Box 30">
            <a:extLst>
              <a:ext uri="{FF2B5EF4-FFF2-40B4-BE49-F238E27FC236}">
                <a16:creationId xmlns:a16="http://schemas.microsoft.com/office/drawing/2014/main" id="{A9D30974-8390-4351-8B97-02BD8588E26C}"/>
              </a:ext>
            </a:extLst>
          </p:cNvPr>
          <p:cNvSpPr txBox="1"/>
          <p:nvPr/>
        </p:nvSpPr>
        <p:spPr>
          <a:xfrm>
            <a:off x="8650511" y="1183824"/>
            <a:ext cx="3541489" cy="2679309"/>
          </a:xfrm>
          <a:prstGeom prst="rect">
            <a:avLst/>
          </a:prstGeom>
          <a:noFill/>
          <a:ln>
            <a:noFill/>
          </a:ln>
          <a:effectLst/>
          <a:extLst>
            <a:ext uri="{C572A759-6A51-4108-AA02-DFA0A04FC94B}">
              <ma14:wrappingTextBoxFlag xmlns:lc="http://schemas.openxmlformats.org/drawingml/2006/lockedCanvas" xmlns:arto="http://schemas.microsoft.com/office/word/2006/arto"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342900" fontAlgn="base"/>
            <a:r>
              <a:rPr lang="en-US" sz="2000">
                <a:solidFill>
                  <a:prstClr val="black"/>
                </a:solidFill>
                <a:latin typeface="Calibri Light" panose="020F0302020204030204"/>
                <a:ea typeface="MS Mincho" panose="02020609040205080304" pitchFamily="49" charset="-128"/>
                <a:cs typeface="Times New Roman" panose="02020603050405020304" pitchFamily="18" charset="0"/>
              </a:rPr>
              <a:t>These discussions are broadcast to hundreds of thousands more farmers in local languages. Listeners can contribute to the conversation and ask questions, increasing participation and creating a dialogue. </a:t>
            </a:r>
            <a:endParaRPr lang="en-GB" sz="2000">
              <a:solidFill>
                <a:prstClr val="black"/>
              </a:solidFill>
              <a:latin typeface="Calibri Light" panose="020F0302020204030204"/>
              <a:ea typeface="MS Mincho" panose="02020609040205080304" pitchFamily="49" charset="-128"/>
              <a:cs typeface="Times New Roman" panose="02020603050405020304" pitchFamily="18" charset="0"/>
            </a:endParaRPr>
          </a:p>
          <a:p>
            <a:pPr algn="just" defTabSz="342900">
              <a:lnSpc>
                <a:spcPts val="975"/>
              </a:lnSpc>
              <a:spcBef>
                <a:spcPts val="450"/>
              </a:spcBef>
            </a:pPr>
            <a:r>
              <a:rPr lang="en-GB" sz="1050">
                <a:solidFill>
                  <a:srgbClr val="7F7F7F"/>
                </a:solidFill>
                <a:latin typeface="AvenirNext LT Pro Regular"/>
                <a:ea typeface="MS Mincho" panose="02020609040205080304" pitchFamily="49" charset="-128"/>
                <a:cs typeface="Times New Roman" panose="02020603050405020304" pitchFamily="18" charset="0"/>
              </a:rPr>
              <a:t> </a:t>
            </a:r>
          </a:p>
        </p:txBody>
      </p:sp>
      <p:pic>
        <p:nvPicPr>
          <p:cNvPr id="21" name="Picture 20" descr="A picture containing photo, stop, clock&#10;&#10;Description automatically generated">
            <a:extLst>
              <a:ext uri="{FF2B5EF4-FFF2-40B4-BE49-F238E27FC236}">
                <a16:creationId xmlns:a16="http://schemas.microsoft.com/office/drawing/2014/main" id="{BDDD3141-1DD8-4275-99B5-292DF4CC779C}"/>
              </a:ext>
            </a:extLst>
          </p:cNvPr>
          <p:cNvPicPr/>
          <p:nvPr/>
        </p:nvPicPr>
        <p:blipFill>
          <a:blip r:embed="rId5" cstate="email">
            <a:extLst>
              <a:ext uri="{28A0092B-C50C-407E-A947-70E740481C1C}">
                <a14:useLocalDpi xmlns:a14="http://schemas.microsoft.com/office/drawing/2010/main"/>
              </a:ext>
            </a:extLst>
          </a:blip>
          <a:stretch>
            <a:fillRect/>
          </a:stretch>
        </p:blipFill>
        <p:spPr>
          <a:xfrm>
            <a:off x="189955" y="3780557"/>
            <a:ext cx="6013572" cy="2846657"/>
          </a:xfrm>
          <a:prstGeom prst="rect">
            <a:avLst/>
          </a:prstGeom>
        </p:spPr>
      </p:pic>
      <p:sp>
        <p:nvSpPr>
          <p:cNvPr id="22" name="Text Box 31">
            <a:extLst>
              <a:ext uri="{FF2B5EF4-FFF2-40B4-BE49-F238E27FC236}">
                <a16:creationId xmlns:a16="http://schemas.microsoft.com/office/drawing/2014/main" id="{13DC75D2-8E44-421A-816A-96D3EC8BE220}"/>
              </a:ext>
            </a:extLst>
          </p:cNvPr>
          <p:cNvSpPr txBox="1"/>
          <p:nvPr/>
        </p:nvSpPr>
        <p:spPr>
          <a:xfrm>
            <a:off x="6358333" y="3860039"/>
            <a:ext cx="3940722" cy="1634589"/>
          </a:xfrm>
          <a:prstGeom prst="rect">
            <a:avLst/>
          </a:prstGeom>
          <a:noFill/>
          <a:ln>
            <a:noFill/>
          </a:ln>
          <a:effectLst/>
          <a:extLst>
            <a:ext uri="{C572A759-6A51-4108-AA02-DFA0A04FC94B}">
              <ma14:wrappingTextBoxFlag xmlns:lc="http://schemas.openxmlformats.org/drawingml/2006/lockedCanvas" xmlns:arto="http://schemas.microsoft.com/office/word/2006/arto"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342900"/>
            <a:r>
              <a:rPr lang="en-GB" sz="2000">
                <a:solidFill>
                  <a:srgbClr val="000000"/>
                </a:solidFill>
                <a:latin typeface="+mj-lt"/>
                <a:cs typeface="Calibri"/>
              </a:rPr>
              <a:t>Other stakeholders provide technical input and answer listener questions</a:t>
            </a:r>
            <a:r>
              <a:rPr lang="en-GB" sz="2000">
                <a:latin typeface="+mj-lt"/>
              </a:rPr>
              <a:t>. </a:t>
            </a:r>
            <a:r>
              <a:rPr lang="en-GB" sz="2000">
                <a:solidFill>
                  <a:prstClr val="black"/>
                </a:solidFill>
                <a:latin typeface="+mj-lt"/>
                <a:ea typeface="MS Mincho" panose="02020609040205080304" pitchFamily="49" charset="-128"/>
                <a:cs typeface="Times New Roman" panose="02020603050405020304" pitchFamily="18" charset="0"/>
              </a:rPr>
              <a:t>The conversation continues off-air, building stronger connections between farmers, businesses, governments and consumers, and growing sustainable rural communities</a:t>
            </a:r>
            <a:r>
              <a:rPr lang="en-GB" sz="2000">
                <a:solidFill>
                  <a:srgbClr val="7F7F7F"/>
                </a:solidFill>
                <a:latin typeface="+mj-lt"/>
                <a:ea typeface="MS Mincho" panose="02020609040205080304" pitchFamily="49" charset="-128"/>
                <a:cs typeface="Times New Roman" panose="02020603050405020304" pitchFamily="18" charset="0"/>
              </a:rPr>
              <a:t>.</a:t>
            </a:r>
          </a:p>
        </p:txBody>
      </p:sp>
    </p:spTree>
    <p:extLst>
      <p:ext uri="{BB962C8B-B14F-4D97-AF65-F5344CB8AC3E}">
        <p14:creationId xmlns:p14="http://schemas.microsoft.com/office/powerpoint/2010/main" val="1146418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9210F5-652B-440F-B8A7-5DCB31D33A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8702" y="1371918"/>
            <a:ext cx="3105348" cy="2205910"/>
          </a:xfrm>
          <a:prstGeom prst="roundRect">
            <a:avLst/>
          </a:prstGeom>
        </p:spPr>
      </p:pic>
      <p:pic>
        <p:nvPicPr>
          <p:cNvPr id="16" name="Picture 15" descr="A person holding a camera&#10;&#10;Description automatically generated with medium confidence">
            <a:extLst>
              <a:ext uri="{FF2B5EF4-FFF2-40B4-BE49-F238E27FC236}">
                <a16:creationId xmlns:a16="http://schemas.microsoft.com/office/drawing/2014/main" id="{C3ED93DC-E019-4C26-882D-729B3BFF4A3C}"/>
              </a:ext>
            </a:extLst>
          </p:cNvPr>
          <p:cNvPicPr/>
          <p:nvPr/>
        </p:nvPicPr>
        <p:blipFill>
          <a:blip r:embed="rId4" cstate="email">
            <a:extLst>
              <a:ext uri="{28A0092B-C50C-407E-A947-70E740481C1C}">
                <a14:useLocalDpi xmlns:a14="http://schemas.microsoft.com/office/drawing/2010/main"/>
              </a:ext>
            </a:extLst>
          </a:blip>
          <a:stretch>
            <a:fillRect/>
          </a:stretch>
        </p:blipFill>
        <p:spPr>
          <a:xfrm>
            <a:off x="705347" y="1371918"/>
            <a:ext cx="3030689" cy="21672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ontent Placeholder 2">
            <a:extLst>
              <a:ext uri="{FF2B5EF4-FFF2-40B4-BE49-F238E27FC236}">
                <a16:creationId xmlns:a16="http://schemas.microsoft.com/office/drawing/2014/main" id="{52CDD137-3EFC-DE41-9648-F6C7F790B6DE}"/>
              </a:ext>
            </a:extLst>
          </p:cNvPr>
          <p:cNvSpPr txBox="1">
            <a:spLocks/>
          </p:cNvSpPr>
          <p:nvPr/>
        </p:nvSpPr>
        <p:spPr>
          <a:xfrm>
            <a:off x="4332392" y="3960768"/>
            <a:ext cx="3827145" cy="246649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spcBef>
                <a:spcPts val="0"/>
              </a:spcBef>
              <a:spcAft>
                <a:spcPts val="600"/>
              </a:spcAft>
              <a:buFont typeface="Symbol" panose="05050102010706020507" pitchFamily="18" charset="2"/>
              <a:buChar char=""/>
            </a:pPr>
            <a:r>
              <a:rPr lang="en-GB" sz="2000" dirty="0">
                <a:latin typeface="Raleway" panose="020B0003030101060003" pitchFamily="34" charset="0"/>
                <a:cs typeface="Times New Roman" panose="02020603050405020304" pitchFamily="18" charset="0"/>
              </a:rPr>
              <a:t>100,000 people reached</a:t>
            </a:r>
          </a:p>
          <a:p>
            <a:pPr marL="342900" lvl="0" indent="-342900">
              <a:lnSpc>
                <a:spcPct val="107000"/>
              </a:lnSpc>
              <a:spcBef>
                <a:spcPts val="0"/>
              </a:spcBef>
              <a:spcAft>
                <a:spcPts val="600"/>
              </a:spcAft>
              <a:buFont typeface="Symbol" panose="05050102010706020507" pitchFamily="18" charset="2"/>
              <a:buChar char=""/>
            </a:pPr>
            <a:r>
              <a:rPr lang="en-GB" sz="2000" dirty="0">
                <a:latin typeface="Raleway" panose="020B0003030101060003" pitchFamily="34" charset="0"/>
                <a:cs typeface="Times New Roman" panose="02020603050405020304" pitchFamily="18" charset="0"/>
              </a:rPr>
              <a:t>Improved knowledge and practice on good agricultural practices &amp; </a:t>
            </a:r>
            <a:r>
              <a:rPr lang="en-GB" sz="2000">
                <a:latin typeface="Raleway" panose="020B0003030101060003" pitchFamily="34" charset="0"/>
                <a:cs typeface="Times New Roman" panose="02020603050405020304" pitchFamily="18" charset="0"/>
              </a:rPr>
              <a:t>children's rights</a:t>
            </a:r>
            <a:endParaRPr lang="en-GB" sz="2000" dirty="0">
              <a:latin typeface="Raleway" panose="020B0003030101060003" pitchFamily="34" charset="0"/>
              <a:cs typeface="Times New Roman" panose="02020603050405020304" pitchFamily="18" charset="0"/>
            </a:endParaRPr>
          </a:p>
          <a:p>
            <a:pPr marL="342900" lvl="0" indent="-342900">
              <a:lnSpc>
                <a:spcPct val="107000"/>
              </a:lnSpc>
              <a:spcBef>
                <a:spcPts val="0"/>
              </a:spcBef>
              <a:spcAft>
                <a:spcPts val="600"/>
              </a:spcAft>
              <a:buFont typeface="Symbol" panose="05050102010706020507" pitchFamily="18" charset="2"/>
              <a:buChar char=""/>
            </a:pPr>
            <a:r>
              <a:rPr lang="en-GB" sz="2000" dirty="0">
                <a:latin typeface="Raleway" panose="020B0003030101060003" pitchFamily="34" charset="0"/>
                <a:cs typeface="Times New Roman" panose="02020603050405020304" pitchFamily="18" charset="0"/>
              </a:rPr>
              <a:t>Increased coffee quality and environmental standards</a:t>
            </a:r>
          </a:p>
          <a:p>
            <a:pPr>
              <a:lnSpc>
                <a:spcPct val="120000"/>
              </a:lnSpc>
            </a:pPr>
            <a:endParaRPr lang="en-US" sz="2200" dirty="0">
              <a:solidFill>
                <a:srgbClr val="8B432C"/>
              </a:solidFill>
              <a:latin typeface="Raleway" panose="020B0003030101060003" pitchFamily="34" charset="0"/>
              <a:ea typeface="Open Sans" panose="020B0606030504020204" pitchFamily="34" charset="0"/>
              <a:cs typeface="Open Sans" panose="020B0606030504020204" pitchFamily="34" charset="0"/>
            </a:endParaRPr>
          </a:p>
        </p:txBody>
      </p:sp>
      <p:sp>
        <p:nvSpPr>
          <p:cNvPr id="26" name="Rounded Rectangle 25">
            <a:extLst>
              <a:ext uri="{FF2B5EF4-FFF2-40B4-BE49-F238E27FC236}">
                <a16:creationId xmlns:a16="http://schemas.microsoft.com/office/drawing/2014/main" id="{35C58762-1245-7144-8E52-383FF6B832E0}"/>
              </a:ext>
            </a:extLst>
          </p:cNvPr>
          <p:cNvSpPr/>
          <p:nvPr/>
        </p:nvSpPr>
        <p:spPr>
          <a:xfrm>
            <a:off x="577950" y="1320652"/>
            <a:ext cx="3139600" cy="2267929"/>
          </a:xfrm>
          <a:prstGeom prst="roundRect">
            <a:avLst/>
          </a:prstGeom>
          <a:noFill/>
          <a:ln w="190500">
            <a:solidFill>
              <a:srgbClr val="CDB43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5024"/>
              </a:solidFill>
            </a:endParaRPr>
          </a:p>
        </p:txBody>
      </p:sp>
      <p:sp>
        <p:nvSpPr>
          <p:cNvPr id="29" name="Rounded Rectangle 28">
            <a:extLst>
              <a:ext uri="{FF2B5EF4-FFF2-40B4-BE49-F238E27FC236}">
                <a16:creationId xmlns:a16="http://schemas.microsoft.com/office/drawing/2014/main" id="{981DBADF-2EBE-FF4B-B5C1-497BE9F19102}"/>
              </a:ext>
            </a:extLst>
          </p:cNvPr>
          <p:cNvSpPr/>
          <p:nvPr/>
        </p:nvSpPr>
        <p:spPr>
          <a:xfrm>
            <a:off x="8391002" y="1319893"/>
            <a:ext cx="3131978" cy="2267929"/>
          </a:xfrm>
          <a:prstGeom prst="roundRect">
            <a:avLst/>
          </a:prstGeom>
          <a:noFill/>
          <a:ln w="190500">
            <a:solidFill>
              <a:srgbClr val="A3C47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5024"/>
              </a:solidFill>
            </a:endParaRPr>
          </a:p>
        </p:txBody>
      </p:sp>
      <p:sp>
        <p:nvSpPr>
          <p:cNvPr id="12" name="Content Placeholder 2">
            <a:extLst>
              <a:ext uri="{FF2B5EF4-FFF2-40B4-BE49-F238E27FC236}">
                <a16:creationId xmlns:a16="http://schemas.microsoft.com/office/drawing/2014/main" id="{62B03D5F-8BB1-2B46-82EF-A627EBCEA8FD}"/>
              </a:ext>
            </a:extLst>
          </p:cNvPr>
          <p:cNvSpPr txBox="1">
            <a:spLocks/>
          </p:cNvSpPr>
          <p:nvPr/>
        </p:nvSpPr>
        <p:spPr>
          <a:xfrm>
            <a:off x="8125939" y="3949143"/>
            <a:ext cx="3870873" cy="23215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spcBef>
                <a:spcPts val="0"/>
              </a:spcBef>
              <a:spcAft>
                <a:spcPts val="600"/>
              </a:spcAft>
              <a:buFont typeface="Symbol" panose="05050102010706020507" pitchFamily="18" charset="2"/>
              <a:buChar char=""/>
            </a:pPr>
            <a:r>
              <a:rPr lang="en-GB" sz="2000">
                <a:latin typeface="Raleway" panose="020B0003030101060003" pitchFamily="34" charset="0"/>
                <a:cs typeface="Times New Roman" panose="02020603050405020304" pitchFamily="18" charset="0"/>
              </a:rPr>
              <a:t>250,000 </a:t>
            </a:r>
            <a:r>
              <a:rPr lang="en-GB" sz="2000" dirty="0">
                <a:latin typeface="Raleway" panose="020B0003030101060003" pitchFamily="34" charset="0"/>
                <a:cs typeface="Times New Roman" panose="02020603050405020304" pitchFamily="18" charset="0"/>
              </a:rPr>
              <a:t>people reached </a:t>
            </a:r>
          </a:p>
          <a:p>
            <a:pPr marL="342900" indent="-342900">
              <a:lnSpc>
                <a:spcPct val="107000"/>
              </a:lnSpc>
              <a:spcBef>
                <a:spcPts val="0"/>
              </a:spcBef>
              <a:spcAft>
                <a:spcPts val="600"/>
              </a:spcAft>
              <a:buFont typeface="Symbol" panose="05050102010706020507" pitchFamily="18" charset="2"/>
              <a:buChar char=""/>
            </a:pPr>
            <a:r>
              <a:rPr lang="en-GB" sz="2000" dirty="0">
                <a:latin typeface="Raleway" panose="020B0003030101060003" pitchFamily="34" charset="0"/>
                <a:cs typeface="Times New Roman" panose="02020603050405020304" pitchFamily="18" charset="0"/>
              </a:rPr>
              <a:t>Improved knowledge, attitudes and practices for sustainable coffee production</a:t>
            </a:r>
          </a:p>
          <a:p>
            <a:pPr marL="342900" indent="-342900">
              <a:lnSpc>
                <a:spcPct val="107000"/>
              </a:lnSpc>
              <a:spcBef>
                <a:spcPts val="0"/>
              </a:spcBef>
              <a:spcAft>
                <a:spcPts val="600"/>
              </a:spcAft>
              <a:buFont typeface="Symbol" panose="05050102010706020507" pitchFamily="18" charset="2"/>
              <a:buChar char=""/>
            </a:pPr>
            <a:r>
              <a:rPr lang="en-GB" sz="2000" dirty="0">
                <a:latin typeface="raleway" panose="020B0003030101060003" pitchFamily="34" charset="0"/>
                <a:ea typeface="Calibri Light" panose="020F0302020204030204" pitchFamily="34" charset="0"/>
                <a:cs typeface="Times New Roman" panose="02020603050405020304" pitchFamily="18" charset="0"/>
              </a:rPr>
              <a:t>Cooperative gained 221 new members &amp; 2 new primary societies</a:t>
            </a:r>
            <a:endParaRPr lang="en-GB" sz="2000" b="0" i="0" dirty="0">
              <a:effectLst/>
              <a:latin typeface="raleway" panose="020B0003030101060003" pitchFamily="34" charset="0"/>
            </a:endParaRPr>
          </a:p>
        </p:txBody>
      </p:sp>
      <p:pic>
        <p:nvPicPr>
          <p:cNvPr id="3" name="Picture 2" descr="A group of people sitting outside&#10;&#10;Description automatically generated with medium confidence">
            <a:extLst>
              <a:ext uri="{FF2B5EF4-FFF2-40B4-BE49-F238E27FC236}">
                <a16:creationId xmlns:a16="http://schemas.microsoft.com/office/drawing/2014/main" id="{FBAEAF15-899C-4B54-AED2-20F7F08864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25259" y="1421514"/>
            <a:ext cx="3058034" cy="2117699"/>
          </a:xfrm>
          <a:prstGeom prst="roundRect">
            <a:avLst>
              <a:gd name="adj" fmla="val 16667"/>
            </a:avLst>
          </a:prstGeom>
        </p:spPr>
      </p:pic>
      <p:sp>
        <p:nvSpPr>
          <p:cNvPr id="20" name="Rounded Rectangle 19">
            <a:extLst>
              <a:ext uri="{FF2B5EF4-FFF2-40B4-BE49-F238E27FC236}">
                <a16:creationId xmlns:a16="http://schemas.microsoft.com/office/drawing/2014/main" id="{CD1511F9-8A83-F04D-996D-75C50CC8ED11}"/>
              </a:ext>
            </a:extLst>
          </p:cNvPr>
          <p:cNvSpPr/>
          <p:nvPr/>
        </p:nvSpPr>
        <p:spPr>
          <a:xfrm>
            <a:off x="4488287" y="1340907"/>
            <a:ext cx="3131978" cy="2267929"/>
          </a:xfrm>
          <a:prstGeom prst="roundRect">
            <a:avLst/>
          </a:prstGeom>
          <a:noFill/>
          <a:ln w="190500">
            <a:solidFill>
              <a:srgbClr val="1F502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5024"/>
              </a:solidFill>
            </a:endParaRPr>
          </a:p>
        </p:txBody>
      </p:sp>
      <p:sp>
        <p:nvSpPr>
          <p:cNvPr id="13" name="Content Placeholder 2">
            <a:extLst>
              <a:ext uri="{FF2B5EF4-FFF2-40B4-BE49-F238E27FC236}">
                <a16:creationId xmlns:a16="http://schemas.microsoft.com/office/drawing/2014/main" id="{F741CC2D-0DB3-104F-9944-E1753CB823E7}"/>
              </a:ext>
            </a:extLst>
          </p:cNvPr>
          <p:cNvSpPr txBox="1">
            <a:spLocks/>
          </p:cNvSpPr>
          <p:nvPr/>
        </p:nvSpPr>
        <p:spPr>
          <a:xfrm>
            <a:off x="694944" y="3961247"/>
            <a:ext cx="3617243" cy="24386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sz="1800">
              <a:solidFill>
                <a:srgbClr val="8B432C"/>
              </a:solidFill>
              <a:latin typeface="Raleway" panose="020B0003030101060003"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294FC252-C0A3-4E0A-8BB3-7664C01FD4B2}"/>
              </a:ext>
            </a:extLst>
          </p:cNvPr>
          <p:cNvSpPr txBox="1"/>
          <p:nvPr/>
        </p:nvSpPr>
        <p:spPr>
          <a:xfrm>
            <a:off x="412874" y="3948589"/>
            <a:ext cx="3469751" cy="2201180"/>
          </a:xfrm>
          <a:prstGeom prst="rect">
            <a:avLst/>
          </a:prstGeom>
          <a:noFill/>
        </p:spPr>
        <p:txBody>
          <a:bodyPr wrap="square">
            <a:spAutoFit/>
          </a:bodyPr>
          <a:lstStyle/>
          <a:p>
            <a:pPr marL="342900" lvl="0" indent="-342900">
              <a:lnSpc>
                <a:spcPct val="107000"/>
              </a:lnSpc>
              <a:spcAft>
                <a:spcPts val="600"/>
              </a:spcAft>
              <a:buFont typeface="Symbol" panose="05050102010706020507" pitchFamily="18" charset="2"/>
              <a:buChar char=""/>
            </a:pPr>
            <a:r>
              <a:rPr lang="en-GB" sz="2000" dirty="0">
                <a:effectLst/>
                <a:latin typeface="Raleway" panose="020B0003030101060003" pitchFamily="34" charset="0"/>
                <a:ea typeface="Calibri" panose="020F0502020204030204" pitchFamily="34" charset="0"/>
                <a:cs typeface="Times New Roman" panose="02020603050405020304" pitchFamily="18" charset="0"/>
              </a:rPr>
              <a:t>500,000 people reached </a:t>
            </a:r>
          </a:p>
          <a:p>
            <a:pPr marL="342900" lvl="0" indent="-342900">
              <a:lnSpc>
                <a:spcPct val="107000"/>
              </a:lnSpc>
              <a:spcAft>
                <a:spcPts val="600"/>
              </a:spcAft>
              <a:buFont typeface="Symbol" panose="05050102010706020507" pitchFamily="18" charset="2"/>
              <a:buChar char=""/>
            </a:pPr>
            <a:r>
              <a:rPr lang="en-GB" sz="2000" dirty="0">
                <a:effectLst/>
                <a:latin typeface="Raleway" panose="020B0003030101060003" pitchFamily="34" charset="0"/>
                <a:ea typeface="Calibri" panose="020F0502020204030204" pitchFamily="34" charset="0"/>
                <a:cs typeface="Times New Roman" panose="02020603050405020304" pitchFamily="18" charset="0"/>
              </a:rPr>
              <a:t>10,000 disease resistant coffee seedlings planted</a:t>
            </a:r>
          </a:p>
          <a:p>
            <a:pPr marL="342900" lvl="0" indent="-342900">
              <a:lnSpc>
                <a:spcPct val="107000"/>
              </a:lnSpc>
              <a:spcAft>
                <a:spcPts val="600"/>
              </a:spcAft>
              <a:buFont typeface="Symbol" panose="05050102010706020507" pitchFamily="18" charset="2"/>
              <a:buChar char=""/>
            </a:pPr>
            <a:r>
              <a:rPr lang="en-GB" sz="2000" dirty="0">
                <a:effectLst/>
                <a:latin typeface="Raleway" panose="020B0003030101060003" pitchFamily="34" charset="0"/>
                <a:ea typeface="Calibri" panose="020F0502020204030204" pitchFamily="34" charset="0"/>
                <a:cs typeface="Times New Roman" panose="02020603050405020304" pitchFamily="18" charset="0"/>
              </a:rPr>
              <a:t>705 coffee farmers joined cooperative (50% of which were women)</a:t>
            </a:r>
          </a:p>
        </p:txBody>
      </p:sp>
      <p:sp>
        <p:nvSpPr>
          <p:cNvPr id="5" name="TextBox 4">
            <a:extLst>
              <a:ext uri="{FF2B5EF4-FFF2-40B4-BE49-F238E27FC236}">
                <a16:creationId xmlns:a16="http://schemas.microsoft.com/office/drawing/2014/main" id="{99B5F84F-7068-497D-913F-92E31B18904C}"/>
              </a:ext>
            </a:extLst>
          </p:cNvPr>
          <p:cNvSpPr txBox="1"/>
          <p:nvPr/>
        </p:nvSpPr>
        <p:spPr>
          <a:xfrm>
            <a:off x="1250612" y="546661"/>
            <a:ext cx="2327206" cy="523220"/>
          </a:xfrm>
          <a:prstGeom prst="rect">
            <a:avLst/>
          </a:prstGeom>
          <a:noFill/>
        </p:spPr>
        <p:txBody>
          <a:bodyPr wrap="square" rtlCol="0">
            <a:spAutoFit/>
          </a:bodyPr>
          <a:lstStyle/>
          <a:p>
            <a:r>
              <a:rPr lang="en-GB" sz="2800" spc="200">
                <a:solidFill>
                  <a:srgbClr val="8B432C"/>
                </a:solidFill>
                <a:latin typeface="Ranchers" panose="020B0903030202050004" pitchFamily="34" charset="0"/>
                <a:ea typeface="+mj-ea"/>
                <a:cs typeface="+mj-cs"/>
              </a:rPr>
              <a:t>Nyeri, Kenya</a:t>
            </a:r>
          </a:p>
        </p:txBody>
      </p:sp>
      <p:sp>
        <p:nvSpPr>
          <p:cNvPr id="21" name="TextBox 20">
            <a:extLst>
              <a:ext uri="{FF2B5EF4-FFF2-40B4-BE49-F238E27FC236}">
                <a16:creationId xmlns:a16="http://schemas.microsoft.com/office/drawing/2014/main" id="{E2DB880A-E5D1-4F6C-AD13-4CED75DF6F7E}"/>
              </a:ext>
            </a:extLst>
          </p:cNvPr>
          <p:cNvSpPr txBox="1"/>
          <p:nvPr/>
        </p:nvSpPr>
        <p:spPr>
          <a:xfrm>
            <a:off x="8391002" y="522508"/>
            <a:ext cx="3109863" cy="523220"/>
          </a:xfrm>
          <a:prstGeom prst="rect">
            <a:avLst/>
          </a:prstGeom>
          <a:noFill/>
        </p:spPr>
        <p:txBody>
          <a:bodyPr wrap="square" rtlCol="0">
            <a:spAutoFit/>
          </a:bodyPr>
          <a:lstStyle/>
          <a:p>
            <a:r>
              <a:rPr lang="en-GB" sz="2800" spc="200" dirty="0">
                <a:solidFill>
                  <a:srgbClr val="8B432C"/>
                </a:solidFill>
                <a:latin typeface="Ranchers" panose="020B0903030202050004" pitchFamily="34" charset="0"/>
                <a:ea typeface="+mj-ea"/>
                <a:cs typeface="+mj-cs"/>
              </a:rPr>
              <a:t>Mt Elgon, Uganda</a:t>
            </a:r>
          </a:p>
        </p:txBody>
      </p:sp>
      <p:sp>
        <p:nvSpPr>
          <p:cNvPr id="22" name="TextBox 21">
            <a:extLst>
              <a:ext uri="{FF2B5EF4-FFF2-40B4-BE49-F238E27FC236}">
                <a16:creationId xmlns:a16="http://schemas.microsoft.com/office/drawing/2014/main" id="{982B920C-4A60-4C19-8454-3E3303C8FF45}"/>
              </a:ext>
            </a:extLst>
          </p:cNvPr>
          <p:cNvSpPr txBox="1"/>
          <p:nvPr/>
        </p:nvSpPr>
        <p:spPr>
          <a:xfrm>
            <a:off x="4803691" y="530716"/>
            <a:ext cx="2940484" cy="523220"/>
          </a:xfrm>
          <a:prstGeom prst="rect">
            <a:avLst/>
          </a:prstGeom>
          <a:noFill/>
        </p:spPr>
        <p:txBody>
          <a:bodyPr wrap="square" rtlCol="0">
            <a:spAutoFit/>
          </a:bodyPr>
          <a:lstStyle/>
          <a:p>
            <a:r>
              <a:rPr lang="en-GB" sz="2800" spc="200" dirty="0">
                <a:solidFill>
                  <a:srgbClr val="8B432C"/>
                </a:solidFill>
                <a:latin typeface="Ranchers" panose="020B0903030202050004" pitchFamily="34" charset="0"/>
                <a:ea typeface="+mj-ea"/>
                <a:cs typeface="+mj-cs"/>
              </a:rPr>
              <a:t>Oromia, Ethiopia</a:t>
            </a:r>
          </a:p>
        </p:txBody>
      </p:sp>
    </p:spTree>
    <p:extLst>
      <p:ext uri="{BB962C8B-B14F-4D97-AF65-F5344CB8AC3E}">
        <p14:creationId xmlns:p14="http://schemas.microsoft.com/office/powerpoint/2010/main" val="362444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ACCE farmer interviews - with subtitles">
            <a:hlinkClick r:id="" action="ppaction://media"/>
            <a:extLst>
              <a:ext uri="{FF2B5EF4-FFF2-40B4-BE49-F238E27FC236}">
                <a16:creationId xmlns:a16="http://schemas.microsoft.com/office/drawing/2014/main" id="{938332FA-9AA0-47C6-8249-5A66C2217C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ECE7F23-CBDF-45F0-8CC8-CF3CB576109E}"/>
              </a:ext>
            </a:extLst>
          </p:cNvPr>
          <p:cNvSpPr txBox="1"/>
          <p:nvPr/>
        </p:nvSpPr>
        <p:spPr>
          <a:xfrm>
            <a:off x="1334125" y="6519446"/>
            <a:ext cx="9159880" cy="677108"/>
          </a:xfrm>
          <a:prstGeom prst="rect">
            <a:avLst/>
          </a:prstGeom>
          <a:noFill/>
        </p:spPr>
        <p:txBody>
          <a:bodyPr wrap="none" rtlCol="0">
            <a:spAutoFit/>
          </a:bodyPr>
          <a:lstStyle/>
          <a:p>
            <a:r>
              <a:rPr lang="en-GB" sz="2000" spc="150" dirty="0">
                <a:solidFill>
                  <a:srgbClr val="8B432C"/>
                </a:solidFill>
                <a:latin typeface="Ranchers" panose="020B0903030202050004" pitchFamily="34" charset="0"/>
                <a:ea typeface="+mj-ea"/>
                <a:cs typeface="+mj-cs"/>
              </a:rPr>
              <a:t>Esther and Agnes, coffee farmers and Programme Reference Group members</a:t>
            </a:r>
          </a:p>
          <a:p>
            <a:endParaRPr lang="en-GB" dirty="0"/>
          </a:p>
        </p:txBody>
      </p:sp>
    </p:spTree>
    <p:extLst>
      <p:ext uri="{BB962C8B-B14F-4D97-AF65-F5344CB8AC3E}">
        <p14:creationId xmlns:p14="http://schemas.microsoft.com/office/powerpoint/2010/main" val="335404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lose up of a fruit tree&#10;&#10;Description automatically generated">
            <a:extLst>
              <a:ext uri="{FF2B5EF4-FFF2-40B4-BE49-F238E27FC236}">
                <a16:creationId xmlns:a16="http://schemas.microsoft.com/office/drawing/2014/main" id="{B3034D63-DB81-D94A-BDFF-DE8C6E30C4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0"/>
            <a:ext cx="10242897" cy="6858000"/>
          </a:xfrm>
          <a:prstGeom prst="rect">
            <a:avLst/>
          </a:prstGeom>
        </p:spPr>
      </p:pic>
      <p:pic>
        <p:nvPicPr>
          <p:cNvPr id="4" name="Picture 3" descr="A picture containing outdoor, tree, grass, plant&#10;&#10;Description automatically generated">
            <a:extLst>
              <a:ext uri="{FF2B5EF4-FFF2-40B4-BE49-F238E27FC236}">
                <a16:creationId xmlns:a16="http://schemas.microsoft.com/office/drawing/2014/main" id="{CE307CF5-1FE6-477C-B864-1E00832231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6367" y="0"/>
            <a:ext cx="3429000" cy="6858000"/>
          </a:xfrm>
          <a:prstGeom prst="rect">
            <a:avLst/>
          </a:prstGeom>
        </p:spPr>
      </p:pic>
      <p:sp>
        <p:nvSpPr>
          <p:cNvPr id="8" name="Freeform 24">
            <a:extLst>
              <a:ext uri="{FF2B5EF4-FFF2-40B4-BE49-F238E27FC236}">
                <a16:creationId xmlns:a16="http://schemas.microsoft.com/office/drawing/2014/main" id="{D618C0E2-9649-4785-82DF-33CDD9426CA4}"/>
              </a:ext>
            </a:extLst>
          </p:cNvPr>
          <p:cNvSpPr/>
          <p:nvPr/>
        </p:nvSpPr>
        <p:spPr>
          <a:xfrm>
            <a:off x="5482395" y="1"/>
            <a:ext cx="4588036" cy="6857999"/>
          </a:xfrm>
          <a:custGeom>
            <a:avLst/>
            <a:gdLst>
              <a:gd name="connsiteX0" fmla="*/ 651045 w 4552770"/>
              <a:gd name="connsiteY0" fmla="*/ 0 h 5679918"/>
              <a:gd name="connsiteX1" fmla="*/ 3255145 w 4552770"/>
              <a:gd name="connsiteY1" fmla="*/ 0 h 5679918"/>
              <a:gd name="connsiteX2" fmla="*/ 3906190 w 4552770"/>
              <a:gd name="connsiteY2" fmla="*/ 651045 h 5679918"/>
              <a:gd name="connsiteX3" fmla="*/ 3906190 w 4552770"/>
              <a:gd name="connsiteY3" fmla="*/ 3480712 h 5679918"/>
              <a:gd name="connsiteX4" fmla="*/ 3906524 w 4552770"/>
              <a:gd name="connsiteY4" fmla="*/ 2832155 h 5679918"/>
              <a:gd name="connsiteX5" fmla="*/ 4552770 w 4552770"/>
              <a:gd name="connsiteY5" fmla="*/ 3479066 h 5679918"/>
              <a:gd name="connsiteX6" fmla="*/ 3906190 w 4552770"/>
              <a:gd name="connsiteY6" fmla="*/ 4124981 h 5679918"/>
              <a:gd name="connsiteX7" fmla="*/ 3906190 w 4552770"/>
              <a:gd name="connsiteY7" fmla="*/ 5028873 h 5679918"/>
              <a:gd name="connsiteX8" fmla="*/ 3255145 w 4552770"/>
              <a:gd name="connsiteY8" fmla="*/ 5679918 h 5679918"/>
              <a:gd name="connsiteX9" fmla="*/ 651045 w 4552770"/>
              <a:gd name="connsiteY9" fmla="*/ 5679918 h 5679918"/>
              <a:gd name="connsiteX10" fmla="*/ 0 w 4552770"/>
              <a:gd name="connsiteY10" fmla="*/ 5028873 h 5679918"/>
              <a:gd name="connsiteX11" fmla="*/ 0 w 4552770"/>
              <a:gd name="connsiteY11" fmla="*/ 651045 h 5679918"/>
              <a:gd name="connsiteX12" fmla="*/ 651045 w 4552770"/>
              <a:gd name="connsiteY12" fmla="*/ 0 h 567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2770" h="5679918">
                <a:moveTo>
                  <a:pt x="651045" y="0"/>
                </a:moveTo>
                <a:lnTo>
                  <a:pt x="3255145" y="0"/>
                </a:lnTo>
                <a:cubicBezTo>
                  <a:pt x="3614707" y="0"/>
                  <a:pt x="3906190" y="291483"/>
                  <a:pt x="3906190" y="651045"/>
                </a:cubicBezTo>
                <a:lnTo>
                  <a:pt x="3906190" y="3480712"/>
                </a:lnTo>
                <a:lnTo>
                  <a:pt x="3906524" y="2832155"/>
                </a:lnTo>
                <a:lnTo>
                  <a:pt x="4552770" y="3479066"/>
                </a:lnTo>
                <a:lnTo>
                  <a:pt x="3906190" y="4124981"/>
                </a:lnTo>
                <a:lnTo>
                  <a:pt x="3906190" y="5028873"/>
                </a:lnTo>
                <a:cubicBezTo>
                  <a:pt x="3906190" y="5388435"/>
                  <a:pt x="3614707" y="5679918"/>
                  <a:pt x="3255145" y="5679918"/>
                </a:cubicBezTo>
                <a:lnTo>
                  <a:pt x="651045" y="5679918"/>
                </a:lnTo>
                <a:cubicBezTo>
                  <a:pt x="291483" y="5679918"/>
                  <a:pt x="0" y="5388435"/>
                  <a:pt x="0" y="5028873"/>
                </a:cubicBezTo>
                <a:lnTo>
                  <a:pt x="0" y="651045"/>
                </a:lnTo>
                <a:cubicBezTo>
                  <a:pt x="0" y="291483"/>
                  <a:pt x="291483" y="0"/>
                  <a:pt x="651045" y="0"/>
                </a:cubicBezTo>
                <a:close/>
              </a:path>
            </a:pathLst>
          </a:custGeom>
          <a:solidFill>
            <a:srgbClr val="CDB43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B434"/>
              </a:solidFill>
            </a:endParaRPr>
          </a:p>
        </p:txBody>
      </p:sp>
      <p:sp>
        <p:nvSpPr>
          <p:cNvPr id="10" name="Content Placeholder 2">
            <a:extLst>
              <a:ext uri="{FF2B5EF4-FFF2-40B4-BE49-F238E27FC236}">
                <a16:creationId xmlns:a16="http://schemas.microsoft.com/office/drawing/2014/main" id="{E8CFD0E2-2E5E-46B6-B328-E2FBFAEEDBD7}"/>
              </a:ext>
            </a:extLst>
          </p:cNvPr>
          <p:cNvSpPr txBox="1">
            <a:spLocks/>
          </p:cNvSpPr>
          <p:nvPr/>
        </p:nvSpPr>
        <p:spPr>
          <a:xfrm>
            <a:off x="5902709" y="354360"/>
            <a:ext cx="3186797" cy="635926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400" spc="200" dirty="0">
                <a:solidFill>
                  <a:srgbClr val="1F5024"/>
                </a:solidFill>
                <a:latin typeface="Ranchers" panose="020B0903030202050004" pitchFamily="34" charset="0"/>
                <a:ea typeface="Open Sans" panose="020B0606030504020204" pitchFamily="34" charset="0"/>
                <a:cs typeface="Open Sans" panose="020B0606030504020204" pitchFamily="34" charset="0"/>
              </a:rPr>
              <a:t>Esther </a:t>
            </a:r>
            <a:r>
              <a:rPr lang="en-GB" sz="2400" spc="200" dirty="0" err="1">
                <a:solidFill>
                  <a:srgbClr val="1F5024"/>
                </a:solidFill>
                <a:latin typeface="Ranchers" panose="020B0903030202050004" pitchFamily="34" charset="0"/>
                <a:ea typeface="Open Sans" panose="020B0606030504020204" pitchFamily="34" charset="0"/>
                <a:cs typeface="Open Sans" panose="020B0606030504020204" pitchFamily="34" charset="0"/>
              </a:rPr>
              <a:t>Chelangat</a:t>
            </a:r>
            <a:r>
              <a:rPr lang="en-GB" sz="2400" spc="200" dirty="0">
                <a:solidFill>
                  <a:srgbClr val="1F5024"/>
                </a:solidFill>
                <a:latin typeface="Ranchers" panose="020B0903030202050004" pitchFamily="34" charset="0"/>
                <a:ea typeface="Open Sans" panose="020B0606030504020204" pitchFamily="34" charset="0"/>
                <a:cs typeface="Open Sans" panose="020B0606030504020204" pitchFamily="34" charset="0"/>
              </a:rPr>
              <a:t>, MEACCE farmer and Listener Group member:</a:t>
            </a:r>
            <a:endParaRPr lang="en-GB" sz="800" spc="200" dirty="0">
              <a:solidFill>
                <a:srgbClr val="1F5024"/>
              </a:solidFill>
              <a:latin typeface="Ranchers" panose="020B0903030202050004" pitchFamily="34" charset="0"/>
              <a:ea typeface="Open Sans" panose="020B0606030504020204" pitchFamily="34" charset="0"/>
              <a:cs typeface="Open Sans" panose="020B0606030504020204" pitchFamily="34" charset="0"/>
            </a:endParaRPr>
          </a:p>
          <a:p>
            <a:pPr marL="0" indent="0">
              <a:lnSpc>
                <a:spcPct val="120000"/>
              </a:lnSpc>
              <a:buNone/>
            </a:pPr>
            <a:r>
              <a:rPr lang="en-GB" sz="2300" dirty="0">
                <a:latin typeface="Raleway" panose="020B0003030101060003" pitchFamily="34" charset="0"/>
                <a:ea typeface="Open Sans" panose="020B0606030504020204" pitchFamily="34" charset="0"/>
                <a:cs typeface="Open Sans" panose="020B0606030504020204" pitchFamily="34" charset="0"/>
              </a:rPr>
              <a:t> </a:t>
            </a:r>
            <a:r>
              <a:rPr lang="en-GB" sz="2300" i="1" dirty="0">
                <a:solidFill>
                  <a:srgbClr val="000000"/>
                </a:solidFill>
                <a:effectLst/>
                <a:latin typeface="Raleway" panose="020B0003030101060003" pitchFamily="34" charset="0"/>
                <a:ea typeface="Calibri" panose="020F0502020204030204" pitchFamily="34" charset="0"/>
                <a:cs typeface="Calibri" panose="020F0502020204030204" pitchFamily="34" charset="0"/>
              </a:rPr>
              <a:t>”[Farmers’ Voice Radio] has enabled me become more knowledgeable and made me responsible for others to learn from. That is why I take the group discussions and listening to the radio very [seriously] because as a listener group member I am supposed to pass on the information to other community members. We need to be more informed so that we teach others and when they ask us, we are able to answer</a:t>
            </a:r>
            <a:r>
              <a:rPr lang="en-GB" sz="2300" dirty="0">
                <a:solidFill>
                  <a:srgbClr val="000000"/>
                </a:solidFill>
                <a:effectLst/>
                <a:latin typeface="Raleway" panose="020B0003030101060003" pitchFamily="34" charset="0"/>
                <a:ea typeface="Calibri" panose="020F0502020204030204" pitchFamily="34" charset="0"/>
                <a:cs typeface="Calibri" panose="020F0502020204030204" pitchFamily="34" charset="0"/>
              </a:rPr>
              <a:t>.”</a:t>
            </a:r>
          </a:p>
          <a:p>
            <a:pPr marL="0" indent="0">
              <a:lnSpc>
                <a:spcPct val="120000"/>
              </a:lnSpc>
              <a:buNone/>
            </a:pPr>
            <a:r>
              <a:rPr lang="en-GB" sz="1800" dirty="0">
                <a:solidFill>
                  <a:srgbClr val="000000"/>
                </a:solidFill>
                <a:latin typeface="Raleway" panose="020B0003030101060003" pitchFamily="34" charset="0"/>
                <a:ea typeface="Open Sans" panose="020B0606030504020204" pitchFamily="34" charset="0"/>
                <a:cs typeface="Calibri" panose="020F0502020204030204" pitchFamily="34" charset="0"/>
                <a:hlinkClick r:id="rId5"/>
              </a:rPr>
              <a:t>Click here</a:t>
            </a:r>
            <a:r>
              <a:rPr lang="en-GB" sz="1800" dirty="0">
                <a:solidFill>
                  <a:srgbClr val="000000"/>
                </a:solidFill>
                <a:latin typeface="Raleway" panose="020B0003030101060003" pitchFamily="34" charset="0"/>
                <a:ea typeface="Open Sans" panose="020B0606030504020204" pitchFamily="34" charset="0"/>
                <a:cs typeface="Calibri" panose="020F0502020204030204" pitchFamily="34" charset="0"/>
              </a:rPr>
              <a:t> to hear more from Esther about her Farmers’ Voice Radio experience</a:t>
            </a:r>
            <a:endParaRPr lang="en-GB"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67527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holding flowers&#10;&#10;Description automatically generated with medium confidence">
            <a:extLst>
              <a:ext uri="{FF2B5EF4-FFF2-40B4-BE49-F238E27FC236}">
                <a16:creationId xmlns:a16="http://schemas.microsoft.com/office/drawing/2014/main" id="{6319EFC3-18BB-4E95-BC8A-75D388A926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5CAE1B43-D8F1-49F1-8C56-7E862D6993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2143" y="5450773"/>
            <a:ext cx="1161246" cy="1060863"/>
          </a:xfrm>
          <a:prstGeom prst="rect">
            <a:avLst/>
          </a:prstGeom>
        </p:spPr>
      </p:pic>
      <p:sp>
        <p:nvSpPr>
          <p:cNvPr id="6" name="TextBox 5">
            <a:extLst>
              <a:ext uri="{FF2B5EF4-FFF2-40B4-BE49-F238E27FC236}">
                <a16:creationId xmlns:a16="http://schemas.microsoft.com/office/drawing/2014/main" id="{25D45B86-222D-404C-BF6E-021713030483}"/>
              </a:ext>
            </a:extLst>
          </p:cNvPr>
          <p:cNvSpPr txBox="1"/>
          <p:nvPr/>
        </p:nvSpPr>
        <p:spPr>
          <a:xfrm>
            <a:off x="182910" y="5796547"/>
            <a:ext cx="6817497" cy="715089"/>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1800" dirty="0">
                <a:effectLst/>
                <a:latin typeface="Raleway" panose="020B0003030101060003" pitchFamily="34" charset="0"/>
                <a:ea typeface="Calibri" panose="020F0502020204030204" pitchFamily="34" charset="0"/>
              </a:rPr>
              <a:t>Listeners of the Farmers’ Voice Radio programmes in Mount Elgon, Uganda. Photo credit: </a:t>
            </a:r>
            <a:r>
              <a:rPr lang="en-GB" sz="1800" dirty="0" err="1">
                <a:effectLst/>
                <a:latin typeface="Raleway" panose="020B0003030101060003" pitchFamily="34" charset="0"/>
                <a:ea typeface="Calibri" panose="020F0502020204030204" pitchFamily="34" charset="0"/>
              </a:rPr>
              <a:t>Jenipher’s</a:t>
            </a:r>
            <a:r>
              <a:rPr lang="en-GB" sz="1800" dirty="0">
                <a:effectLst/>
                <a:latin typeface="Raleway" panose="020B0003030101060003" pitchFamily="34" charset="0"/>
                <a:ea typeface="Calibri" panose="020F0502020204030204" pitchFamily="34" charset="0"/>
              </a:rPr>
              <a:t> </a:t>
            </a:r>
            <a:r>
              <a:rPr lang="en-GB" sz="1800" dirty="0" err="1">
                <a:effectLst/>
                <a:latin typeface="Raleway" panose="020B0003030101060003" pitchFamily="34" charset="0"/>
                <a:ea typeface="Calibri" panose="020F0502020204030204" pitchFamily="34" charset="0"/>
              </a:rPr>
              <a:t>Coffi</a:t>
            </a:r>
            <a:endParaRPr lang="en-GB" dirty="0">
              <a:solidFill>
                <a:schemeClr val="bg1">
                  <a:lumMod val="95000"/>
                </a:schemeClr>
              </a:solidFill>
              <a:latin typeface="Raleway" panose="020B0003030101060003" pitchFamily="34" charset="0"/>
            </a:endParaRPr>
          </a:p>
        </p:txBody>
      </p:sp>
    </p:spTree>
    <p:extLst>
      <p:ext uri="{BB962C8B-B14F-4D97-AF65-F5344CB8AC3E}">
        <p14:creationId xmlns:p14="http://schemas.microsoft.com/office/powerpoint/2010/main" val="906160801"/>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FEFFFF"/>
      </a:dk2>
      <a:lt2>
        <a:srgbClr val="E7E6E6"/>
      </a:lt2>
      <a:accent1>
        <a:srgbClr val="8A422B"/>
      </a:accent1>
      <a:accent2>
        <a:srgbClr val="D47C3D"/>
      </a:accent2>
      <a:accent3>
        <a:srgbClr val="CCB333"/>
      </a:accent3>
      <a:accent4>
        <a:srgbClr val="1F5024"/>
      </a:accent4>
      <a:accent5>
        <a:srgbClr val="A3C47B"/>
      </a:accent5>
      <a:accent6>
        <a:srgbClr val="652F20"/>
      </a:accent6>
      <a:hlink>
        <a:srgbClr val="FEFFFF"/>
      </a:hlink>
      <a:folHlink>
        <a:srgbClr val="FE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058E36AE28A745936BAB01C762B515" ma:contentTypeVersion="16" ma:contentTypeDescription="Create a new document." ma:contentTypeScope="" ma:versionID="7c04399900eccbfd07be640c538ab23e">
  <xsd:schema xmlns:xsd="http://www.w3.org/2001/XMLSchema" xmlns:xs="http://www.w3.org/2001/XMLSchema" xmlns:p="http://schemas.microsoft.com/office/2006/metadata/properties" xmlns:ns2="4f1a0f18-6911-425f-9f30-90540bb59f31" xmlns:ns3="11595e9c-97b6-4825-815a-5dd7701abf56" targetNamespace="http://schemas.microsoft.com/office/2006/metadata/properties" ma:root="true" ma:fieldsID="714ae1573986a3ab78947afd90bf4a80" ns2:_="" ns3:_="">
    <xsd:import namespace="4f1a0f18-6911-425f-9f30-90540bb59f31"/>
    <xsd:import namespace="11595e9c-97b6-4825-815a-5dd7701abf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1a0f18-6911-425f-9f30-90540bb59f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e7c1b9c-2ad3-4b1d-878b-3e528acbbab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1595e9c-97b6-4825-815a-5dd7701abf5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b4a8231-7fef-4912-b026-1d0a6cd4c86e}" ma:internalName="TaxCatchAll" ma:showField="CatchAllData" ma:web="11595e9c-97b6-4825-815a-5dd7701abf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1595e9c-97b6-4825-815a-5dd7701abf56" xsi:nil="true"/>
    <lcf76f155ced4ddcb4097134ff3c332f xmlns="4f1a0f18-6911-425f-9f30-90540bb59f3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C5FA487-28F7-4E92-A160-0EB5D05B2E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1a0f18-6911-425f-9f30-90540bb59f31"/>
    <ds:schemaRef ds:uri="11595e9c-97b6-4825-815a-5dd7701abf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879D72-5BFC-4CE4-92C3-9DB72B7BA499}">
  <ds:schemaRefs>
    <ds:schemaRef ds:uri="http://schemas.microsoft.com/sharepoint/v3/contenttype/forms"/>
  </ds:schemaRefs>
</ds:datastoreItem>
</file>

<file path=customXml/itemProps3.xml><?xml version="1.0" encoding="utf-8"?>
<ds:datastoreItem xmlns:ds="http://schemas.openxmlformats.org/officeDocument/2006/customXml" ds:itemID="{1DF9D920-55C5-4E5A-AEC6-602543230113}">
  <ds:schemaRefs>
    <ds:schemaRef ds:uri="http://schemas.microsoft.com/office/2006/metadata/properties"/>
    <ds:schemaRef ds:uri="http://schemas.microsoft.com/office/infopath/2007/PartnerControls"/>
    <ds:schemaRef ds:uri="11595e9c-97b6-4825-815a-5dd7701abf56"/>
    <ds:schemaRef ds:uri="4f1a0f18-6911-425f-9f30-90540bb59f31"/>
  </ds:schemaRefs>
</ds:datastoreItem>
</file>

<file path=docProps/app.xml><?xml version="1.0" encoding="utf-8"?>
<Properties xmlns="http://schemas.openxmlformats.org/officeDocument/2006/extended-properties" xmlns:vt="http://schemas.openxmlformats.org/officeDocument/2006/docPropsVTypes">
  <Template/>
  <TotalTime>119</TotalTime>
  <Words>2399</Words>
  <Application>Microsoft Office PowerPoint</Application>
  <PresentationFormat>Widescreen</PresentationFormat>
  <Paragraphs>117</Paragraphs>
  <Slides>13</Slides>
  <Notes>13</Notes>
  <HiddenSlides>1</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Arial</vt:lpstr>
      <vt:lpstr>AvenirNext LT Pro Regular</vt:lpstr>
      <vt:lpstr>Calibri</vt:lpstr>
      <vt:lpstr>Calibri Light</vt:lpstr>
      <vt:lpstr>Courier New</vt:lpstr>
      <vt:lpstr>Open Sans</vt:lpstr>
      <vt:lpstr>raleway</vt:lpstr>
      <vt:lpstr>raleway</vt:lpstr>
      <vt:lpstr>Ranchers</vt:lpstr>
      <vt:lpstr>Symbol</vt:lpstr>
      <vt:lpstr>Office Theme</vt:lpstr>
      <vt:lpstr>1_Office Theme</vt:lpstr>
      <vt:lpstr>PowerPoint Presentation</vt:lpstr>
      <vt:lpstr>What is The Lorna Young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family agnew</cp:lastModifiedBy>
  <cp:revision>9</cp:revision>
  <dcterms:created xsi:type="dcterms:W3CDTF">2019-08-28T14:19:24Z</dcterms:created>
  <dcterms:modified xsi:type="dcterms:W3CDTF">2022-06-23T11:32:43Z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0x010100A2058E36AE28A745936BAB01C762B515</vt:lpwstr>
  </property>
  <property fmtid="{D5CDD505-2E9C-101B-9397-08002B2CF9AE}" pid="3" name="MediaServiceImageTags">
    <vt:lpwstr/>
  </property>
</Properties>
</file>